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8" r:id="rId3"/>
    <p:sldId id="260" r:id="rId4"/>
    <p:sldId id="284" r:id="rId5"/>
    <p:sldId id="313" r:id="rId6"/>
    <p:sldId id="314" r:id="rId7"/>
    <p:sldId id="315" r:id="rId8"/>
    <p:sldId id="334" r:id="rId9"/>
    <p:sldId id="316" r:id="rId10"/>
    <p:sldId id="341" r:id="rId11"/>
    <p:sldId id="345" r:id="rId12"/>
    <p:sldId id="346" r:id="rId13"/>
    <p:sldId id="335" r:id="rId14"/>
    <p:sldId id="330" r:id="rId15"/>
    <p:sldId id="336" r:id="rId16"/>
    <p:sldId id="347" r:id="rId17"/>
    <p:sldId id="337" r:id="rId18"/>
    <p:sldId id="333" r:id="rId19"/>
    <p:sldId id="343" r:id="rId20"/>
    <p:sldId id="344" r:id="rId21"/>
    <p:sldId id="327" r:id="rId22"/>
    <p:sldId id="328" r:id="rId23"/>
    <p:sldId id="338" r:id="rId24"/>
    <p:sldId id="339" r:id="rId25"/>
    <p:sldId id="340" r:id="rId26"/>
    <p:sldId id="266" r:id="rId2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9574"/>
    <a:srgbClr val="7F76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8" autoAdjust="0"/>
    <p:restoredTop sz="88943" autoAdjust="0"/>
  </p:normalViewPr>
  <p:slideViewPr>
    <p:cSldViewPr snapToGrid="0">
      <p:cViewPr varScale="1">
        <p:scale>
          <a:sx n="99" d="100"/>
          <a:sy n="99" d="100"/>
        </p:scale>
        <p:origin x="810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7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 Rabanal" userId="d9718954f54437c3" providerId="LiveId" clId="{CBEFF68A-9074-4FE6-B1B9-631786C6F8D6}"/>
    <pc:docChg chg="custSel addSld delSld modSld">
      <pc:chgData name="Don Rabanal" userId="d9718954f54437c3" providerId="LiveId" clId="{CBEFF68A-9074-4FE6-B1B9-631786C6F8D6}" dt="2021-09-20T09:05:59.752" v="15" actId="20577"/>
      <pc:docMkLst>
        <pc:docMk/>
      </pc:docMkLst>
      <pc:sldChg chg="del">
        <pc:chgData name="Don Rabanal" userId="d9718954f54437c3" providerId="LiveId" clId="{CBEFF68A-9074-4FE6-B1B9-631786C6F8D6}" dt="2021-09-20T09:03:20.895" v="6" actId="2696"/>
        <pc:sldMkLst>
          <pc:docMk/>
          <pc:sldMk cId="1447825763" sldId="326"/>
        </pc:sldMkLst>
      </pc:sldChg>
      <pc:sldChg chg="del">
        <pc:chgData name="Don Rabanal" userId="d9718954f54437c3" providerId="LiveId" clId="{CBEFF68A-9074-4FE6-B1B9-631786C6F8D6}" dt="2021-09-20T09:04:06.813" v="7" actId="47"/>
        <pc:sldMkLst>
          <pc:docMk/>
          <pc:sldMk cId="3402299378" sldId="329"/>
        </pc:sldMkLst>
      </pc:sldChg>
      <pc:sldChg chg="modSp mod">
        <pc:chgData name="Don Rabanal" userId="d9718954f54437c3" providerId="LiveId" clId="{CBEFF68A-9074-4FE6-B1B9-631786C6F8D6}" dt="2021-09-20T09:05:59.752" v="15" actId="20577"/>
        <pc:sldMkLst>
          <pc:docMk/>
          <pc:sldMk cId="1085119" sldId="341"/>
        </pc:sldMkLst>
        <pc:spChg chg="mod">
          <ac:chgData name="Don Rabanal" userId="d9718954f54437c3" providerId="LiveId" clId="{CBEFF68A-9074-4FE6-B1B9-631786C6F8D6}" dt="2021-09-20T09:05:59.752" v="15" actId="20577"/>
          <ac:spMkLst>
            <pc:docMk/>
            <pc:sldMk cId="1085119" sldId="341"/>
            <ac:spMk id="3" creationId="{00000000-0000-0000-0000-000000000000}"/>
          </ac:spMkLst>
        </pc:spChg>
        <pc:spChg chg="mod">
          <ac:chgData name="Don Rabanal" userId="d9718954f54437c3" providerId="LiveId" clId="{CBEFF68A-9074-4FE6-B1B9-631786C6F8D6}" dt="2021-09-20T09:05:46.321" v="9" actId="27636"/>
          <ac:spMkLst>
            <pc:docMk/>
            <pc:sldMk cId="1085119" sldId="341"/>
            <ac:spMk id="4" creationId="{00000000-0000-0000-0000-000000000000}"/>
          </ac:spMkLst>
        </pc:spChg>
      </pc:sldChg>
      <pc:sldChg chg="new del">
        <pc:chgData name="Don Rabanal" userId="d9718954f54437c3" providerId="LiveId" clId="{CBEFF68A-9074-4FE6-B1B9-631786C6F8D6}" dt="2021-09-20T09:02:10.176" v="3" actId="47"/>
        <pc:sldMkLst>
          <pc:docMk/>
          <pc:sldMk cId="2031960929" sldId="342"/>
        </pc:sldMkLst>
      </pc:sldChg>
      <pc:sldChg chg="add">
        <pc:chgData name="Don Rabanal" userId="d9718954f54437c3" providerId="LiveId" clId="{CBEFF68A-9074-4FE6-B1B9-631786C6F8D6}" dt="2021-09-20T09:02:17.405" v="4"/>
        <pc:sldMkLst>
          <pc:docMk/>
          <pc:sldMk cId="3741675996" sldId="342"/>
        </pc:sldMkLst>
      </pc:sldChg>
      <pc:sldChg chg="add del">
        <pc:chgData name="Don Rabanal" userId="d9718954f54437c3" providerId="LiveId" clId="{CBEFF68A-9074-4FE6-B1B9-631786C6F8D6}" dt="2021-09-20T09:02:01.277" v="1" actId="47"/>
        <pc:sldMkLst>
          <pc:docMk/>
          <pc:sldMk cId="4143215364" sldId="342"/>
        </pc:sldMkLst>
      </pc:sldChg>
      <pc:sldChg chg="add">
        <pc:chgData name="Don Rabanal" userId="d9718954f54437c3" providerId="LiveId" clId="{CBEFF68A-9074-4FE6-B1B9-631786C6F8D6}" dt="2021-09-20T09:03:08.509" v="5"/>
        <pc:sldMkLst>
          <pc:docMk/>
          <pc:sldMk cId="2154316994" sldId="343"/>
        </pc:sldMkLst>
      </pc:sldChg>
      <pc:sldChg chg="add">
        <pc:chgData name="Don Rabanal" userId="d9718954f54437c3" providerId="LiveId" clId="{CBEFF68A-9074-4FE6-B1B9-631786C6F8D6}" dt="2021-09-20T09:03:08.509" v="5"/>
        <pc:sldMkLst>
          <pc:docMk/>
          <pc:sldMk cId="3013991399" sldId="34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9718954f54437c3/Desktop/MyDocsGMHA/Dashboards%20-%200920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Average Patient</a:t>
            </a:r>
            <a:r>
              <a:rPr lang="en-US" b="1" baseline="0"/>
              <a:t> Cenus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Sheet2!$H$6</c:f>
              <c:strCache>
                <c:ptCount val="1"/>
                <c:pt idx="0">
                  <c:v>Avg COVID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Sheet2!$G$7:$G$15</c:f>
              <c:strCache>
                <c:ptCount val="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</c:strCache>
            </c:strRef>
          </c:cat>
          <c:val>
            <c:numRef>
              <c:f>Sheet2!$H$7:$H$15</c:f>
              <c:numCache>
                <c:formatCode>_(* #,##0_);_(* \(#,##0\);_(* "-"??_);_(@_)</c:formatCode>
                <c:ptCount val="9"/>
                <c:pt idx="0">
                  <c:v>17.633333333333333</c:v>
                </c:pt>
                <c:pt idx="1">
                  <c:v>11.033333333333333</c:v>
                </c:pt>
                <c:pt idx="2">
                  <c:v>8.6666666666666661</c:v>
                </c:pt>
                <c:pt idx="3">
                  <c:v>9.5666666666666664</c:v>
                </c:pt>
                <c:pt idx="4">
                  <c:v>13.266666666666667</c:v>
                </c:pt>
                <c:pt idx="5">
                  <c:v>11.366666666666667</c:v>
                </c:pt>
                <c:pt idx="6">
                  <c:v>7.2333333333333334</c:v>
                </c:pt>
                <c:pt idx="7">
                  <c:v>12</c:v>
                </c:pt>
                <c:pt idx="8">
                  <c:v>40.94736842105263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0E-4CF3-8DD3-3CF9A9BE4AE5}"/>
            </c:ext>
          </c:extLst>
        </c:ser>
        <c:ser>
          <c:idx val="1"/>
          <c:order val="1"/>
          <c:tx>
            <c:strRef>
              <c:f>Sheet2!$I$6</c:f>
              <c:strCache>
                <c:ptCount val="1"/>
                <c:pt idx="0">
                  <c:v>Avg Non-COVID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Sheet2!$G$7:$G$15</c:f>
              <c:strCache>
                <c:ptCount val="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</c:strCache>
            </c:strRef>
          </c:cat>
          <c:val>
            <c:numRef>
              <c:f>Sheet2!$I$7:$I$15</c:f>
              <c:numCache>
                <c:formatCode>_(* #,##0_);_(* \(#,##0\);_(* "-"??_);_(@_)</c:formatCode>
                <c:ptCount val="9"/>
                <c:pt idx="0">
                  <c:v>116.9</c:v>
                </c:pt>
                <c:pt idx="1">
                  <c:v>89.066666666666663</c:v>
                </c:pt>
                <c:pt idx="2">
                  <c:v>116.13333333333334</c:v>
                </c:pt>
                <c:pt idx="3">
                  <c:v>112.1</c:v>
                </c:pt>
                <c:pt idx="4">
                  <c:v>111.4</c:v>
                </c:pt>
                <c:pt idx="5">
                  <c:v>138.4</c:v>
                </c:pt>
                <c:pt idx="6">
                  <c:v>131.63333333333333</c:v>
                </c:pt>
                <c:pt idx="7">
                  <c:v>129.19999999999999</c:v>
                </c:pt>
                <c:pt idx="8">
                  <c:v>125.68421052631579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0E-4CF3-8DD3-3CF9A9BE4A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0687376"/>
        <c:axId val="920686064"/>
      </c:barChart>
      <c:lineChart>
        <c:grouping val="standard"/>
        <c:varyColors val="0"/>
        <c:ser>
          <c:idx val="2"/>
          <c:order val="2"/>
          <c:tx>
            <c:strRef>
              <c:f>Sheet2!$J$6</c:f>
              <c:strCache>
                <c:ptCount val="1"/>
                <c:pt idx="0">
                  <c:v>Avg TOTAL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Sheet2!$G$7:$G$15</c:f>
              <c:strCache>
                <c:ptCount val="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</c:strCache>
            </c:strRef>
          </c:cat>
          <c:val>
            <c:numRef>
              <c:f>Sheet2!$J$7:$J$15</c:f>
              <c:numCache>
                <c:formatCode>_(* #,##0_);_(* \(#,##0\);_(* "-"??_);_(@_)</c:formatCode>
                <c:ptCount val="9"/>
                <c:pt idx="0">
                  <c:v>134.53333333333333</c:v>
                </c:pt>
                <c:pt idx="1">
                  <c:v>100.1</c:v>
                </c:pt>
                <c:pt idx="2">
                  <c:v>124.8</c:v>
                </c:pt>
                <c:pt idx="3">
                  <c:v>121.66666666666667</c:v>
                </c:pt>
                <c:pt idx="4">
                  <c:v>124.66666666666667</c:v>
                </c:pt>
                <c:pt idx="5">
                  <c:v>149.76666666666668</c:v>
                </c:pt>
                <c:pt idx="6">
                  <c:v>138.86666666666667</c:v>
                </c:pt>
                <c:pt idx="7">
                  <c:v>141.19999999999999</c:v>
                </c:pt>
                <c:pt idx="8">
                  <c:v>166.63157894736841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E0E-4CF3-8DD3-3CF9A9BE4A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0687376"/>
        <c:axId val="920686064"/>
      </c:lineChart>
      <c:catAx>
        <c:axId val="92068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0686064"/>
        <c:crosses val="autoZero"/>
        <c:auto val="1"/>
        <c:lblAlgn val="ctr"/>
        <c:lblOffset val="100"/>
        <c:noMultiLvlLbl val="0"/>
      </c:catAx>
      <c:valAx>
        <c:axId val="920686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_(* #,##0_);_(* \(#,##0\);_(* &quot;-&quot;??_);_(@_)" sourceLinked="1"/>
        <c:majorTickMark val="in"/>
        <c:minorTickMark val="in"/>
        <c:tickLblPos val="nextTo"/>
        <c:spPr>
          <a:noFill/>
          <a:ln>
            <a:solidFill>
              <a:srgbClr val="7030A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068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A017BA0-0FD1-4C3C-86C2-86D6EC9BB138}" type="datetimeFigureOut">
              <a:rPr lang="en-US" smtClean="0"/>
              <a:t>9/21/2021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6438032-B9E0-494D-85BA-B474F0D540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918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458D733-7E1F-4775-BCB3-287FB6A12973}" type="datetimeFigureOut">
              <a:rPr lang="en-US" smtClean="0"/>
              <a:t>9/21/2021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7764AD8-5229-44E4-9BAC-D1182B1E95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891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64AD8-5229-44E4-9BAC-D1182B1E95E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97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764AD8-5229-44E4-9BAC-D1182B1E95E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853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764AD8-5229-44E4-9BAC-D1182B1E95E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336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edc7b8bd96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edc7b8bd96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4441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22AC3-47E6-4149-8F21-6ED856F4B56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198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22AC3-47E6-4149-8F21-6ED856F4B56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676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22AC3-47E6-4149-8F21-6ED856F4B56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307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764AD8-5229-44E4-9BAC-D1182B1E95E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265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64AD8-5229-44E4-9BAC-D1182B1E95E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0838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64AD8-5229-44E4-9BAC-D1182B1E95E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734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64AD8-5229-44E4-9BAC-D1182B1E95E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268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64AD8-5229-44E4-9BAC-D1182B1E95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550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64AD8-5229-44E4-9BAC-D1182B1E95E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7198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64AD8-5229-44E4-9BAC-D1182B1E95E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914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23ED0-EF28-4E62-9685-47306D9CCD6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044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23ED0-EF28-4E62-9685-47306D9CCD6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892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23ED0-EF28-4E62-9685-47306D9CCD6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818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64AD8-5229-44E4-9BAC-D1182B1E95E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438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64AD8-5229-44E4-9BAC-D1182B1E95E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301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64AD8-5229-44E4-9BAC-D1182B1E95E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01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22AC3-47E6-4149-8F21-6ED856F4B560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937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22AC3-47E6-4149-8F21-6ED856F4B560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36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22AC3-47E6-4149-8F21-6ED856F4B560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198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22AC3-47E6-4149-8F21-6ED856F4B560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922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22AC3-47E6-4149-8F21-6ED856F4B560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399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Left side has a closeup of hands on a keyboard and right side has a closeup of three people's faces"/>
          <p:cNvPicPr>
            <a:picLocks noChangeAspect="1"/>
          </p:cNvPicPr>
          <p:nvPr userDrawn="1"/>
        </p:nvPicPr>
        <p:blipFill rotWithShape="1">
          <a:blip r:embed="rId2"/>
          <a:srcRect t="5040" b="1624"/>
          <a:stretch/>
        </p:blipFill>
        <p:spPr>
          <a:xfrm>
            <a:off x="3048" y="1"/>
            <a:ext cx="12188952" cy="6400800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76200" y="2295843"/>
            <a:ext cx="5970037" cy="2387600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76200" y="4856481"/>
            <a:ext cx="597003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8AE097FD-1E9C-4E00-982C-01DD282FED2C}" type="datetime1">
              <a:rPr lang="en-US" smtClean="0"/>
              <a:t>9/21/2021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C8C4CCD-1362-4CC7-BA2D-0BEF6B3ABF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07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933700"/>
            <a:ext cx="10515600" cy="32218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09BF-5578-4F32-8D5C-2D2CC44BBFF1}" type="datetime1">
              <a:rPr lang="en-US" smtClean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55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447799"/>
            <a:ext cx="2628900" cy="4729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447799"/>
            <a:ext cx="7734300" cy="4729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F71B-80E4-4B4C-A0FA-37A8EE3158A9}" type="datetime1">
              <a:rPr lang="en-US" smtClean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03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22936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3A62-255F-48DC-A3DF-34F8663CB22D}" type="datetime1">
              <a:rPr lang="en-US" smtClean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06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1203-227F-49DC-A2A7-B817A9B5F569}" type="datetime1">
              <a:rPr lang="en-US" smtClean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2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933699"/>
            <a:ext cx="5181600" cy="324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933699"/>
            <a:ext cx="5181600" cy="324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D002-F2AC-47CB-9701-5A6874D522CD}" type="datetime1">
              <a:rPr lang="en-US" smtClean="0"/>
              <a:t>9/21/2021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84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447800"/>
            <a:ext cx="10515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88737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3493588"/>
            <a:ext cx="5156200" cy="26786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2788737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3493588"/>
            <a:ext cx="5157787" cy="26786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7F48-5F8D-4855-84AB-A88BB13A4B5A}" type="datetime1">
              <a:rPr lang="en-US" smtClean="0"/>
              <a:t>9/21/2021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10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B8F7-5BEB-45D3-9079-74F1299E6827}" type="datetime1">
              <a:rPr lang="en-US" smtClean="0"/>
              <a:t>9/21/2021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30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89A1-B7AF-4760-8C77-D2725D2EF7CD}" type="datetime1">
              <a:rPr lang="en-US" smtClean="0"/>
              <a:t>9/21/2021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04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478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817649"/>
            <a:ext cx="6172200" cy="43556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3133494"/>
            <a:ext cx="3932237" cy="3062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B941-4ECE-4B56-9E65-C0C5B46E6724}" type="datetime1">
              <a:rPr lang="en-US" smtClean="0"/>
              <a:t>9/21/2021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63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478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183188" y="1447800"/>
            <a:ext cx="61722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133494"/>
            <a:ext cx="3932237" cy="303870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C6BF-49C6-4105-89A7-800879A1FD0C}" type="datetime1">
              <a:rPr lang="en-US" smtClean="0"/>
              <a:t>9/21/2021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56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3048" y="-5407"/>
            <a:ext cx="12188952" cy="6863407"/>
            <a:chOff x="3048" y="-5407"/>
            <a:chExt cx="12188952" cy="6863407"/>
          </a:xfrm>
        </p:grpSpPr>
        <p:sp>
          <p:nvSpPr>
            <p:cNvPr id="12" name="Rectangle 11"/>
            <p:cNvSpPr/>
            <p:nvPr userDrawn="1"/>
          </p:nvSpPr>
          <p:spPr>
            <a:xfrm>
              <a:off x="3048" y="6311900"/>
              <a:ext cx="12188952" cy="5461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3048" y="-5407"/>
              <a:ext cx="12188952" cy="136730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Picture 13" descr="Left side has a closeup of hands on a keyboard and right side has a closeup of three people's faces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40"/>
          <a:stretch/>
        </p:blipFill>
        <p:spPr>
          <a:xfrm>
            <a:off x="2620347" y="-7553"/>
            <a:ext cx="6964163" cy="13716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838200" y="14478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838200" y="2955073"/>
            <a:ext cx="10515600" cy="3221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1E38666-5900-4ABF-A0C7-C31302DB89CF}" type="datetime1">
              <a:rPr lang="en-US" smtClean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C8C4CCD-1362-4CC7-BA2D-0BEF6B3ABF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0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1">
            <a:lumMod val="50000"/>
          </a:schemeClr>
        </a:buClr>
        <a:buSzPct val="8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1">
            <a:lumMod val="50000"/>
          </a:schemeClr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1">
            <a:lumMod val="50000"/>
          </a:schemeClr>
        </a:buClr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1">
            <a:lumMod val="50000"/>
          </a:schemeClr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1">
            <a:lumMod val="50000"/>
          </a:schemeClr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1">
            <a:lumMod val="50000"/>
          </a:schemeClr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1">
            <a:lumMod val="50000"/>
          </a:schemeClr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1">
            <a:lumMod val="50000"/>
          </a:schemeClr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accent1">
            <a:lumMod val="50000"/>
          </a:schemeClr>
        </a:buClr>
        <a:buSzPct val="8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1848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912" userDrawn="1">
          <p15:clr>
            <a:srgbClr val="F26B43"/>
          </p15:clr>
        </p15:guide>
        <p15:guide id="3" orient="horz" pos="3888" userDrawn="1">
          <p15:clr>
            <a:srgbClr val="F26B43"/>
          </p15:clr>
        </p15:guide>
        <p15:guide id="4" pos="648" userDrawn="1">
          <p15:clr>
            <a:srgbClr val="F26B43"/>
          </p15:clr>
        </p15:guide>
        <p15:guide id="5" pos="7152" userDrawn="1">
          <p15:clr>
            <a:srgbClr val="F26B43"/>
          </p15:clr>
        </p15:guide>
        <p15:guide id="6" orient="horz" pos="4104" userDrawn="1">
          <p15:clr>
            <a:srgbClr val="F26B43"/>
          </p15:clr>
        </p15:guide>
        <p15:guide id="7" orient="horz" pos="42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-117987"/>
            <a:ext cx="12192001" cy="6975987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GMHA P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" y="46129"/>
            <a:ext cx="6328228" cy="5745071"/>
          </a:xfrm>
          <a:prstGeom prst="flowChartDocument">
            <a:avLst/>
          </a:prstGeom>
          <a:noFill/>
          <a:ln w="63500" algn="in">
            <a:solidFill>
              <a:srgbClr val="F2F2F2"/>
            </a:solidFill>
            <a:miter lim="800000"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ltGray">
          <a:xfrm>
            <a:off x="6095999" y="2348978"/>
            <a:ext cx="5970037" cy="113937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 err="1">
                <a:solidFill>
                  <a:srgbClr val="FFC000"/>
                </a:solidFill>
              </a:rPr>
              <a:t>Hafa</a:t>
            </a:r>
            <a:r>
              <a:rPr lang="en-US" sz="7200" b="1" dirty="0">
                <a:solidFill>
                  <a:srgbClr val="FFC000"/>
                </a:solidFill>
              </a:rPr>
              <a:t> </a:t>
            </a:r>
            <a:r>
              <a:rPr lang="en-US" sz="7200" b="1" dirty="0" err="1">
                <a:solidFill>
                  <a:srgbClr val="FFC000"/>
                </a:solidFill>
              </a:rPr>
              <a:t>Adai</a:t>
            </a:r>
            <a:r>
              <a:rPr lang="en-US" sz="7200" b="1" dirty="0">
                <a:solidFill>
                  <a:srgbClr val="FFC000"/>
                </a:solidFill>
              </a:rPr>
              <a:t>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ltGray">
          <a:xfrm>
            <a:off x="4823546" y="5009446"/>
            <a:ext cx="7242490" cy="16557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Guam Memorial Hospital Authority</a:t>
            </a:r>
          </a:p>
          <a:p>
            <a:r>
              <a:rPr lang="en-US" sz="3200" b="1" dirty="0">
                <a:solidFill>
                  <a:srgbClr val="FFC000"/>
                </a:solidFill>
              </a:rPr>
              <a:t>Legislative Informational Briefing</a:t>
            </a:r>
          </a:p>
          <a:p>
            <a:r>
              <a:rPr lang="en-US" dirty="0">
                <a:solidFill>
                  <a:srgbClr val="FFC000"/>
                </a:solidFill>
              </a:rPr>
              <a:t>Tuesday, September 21,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2D4E2E-3AA4-4D73-9193-FA8E282006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5227" y="178810"/>
            <a:ext cx="1411580" cy="234897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8C4CCD-1362-4CC7-BA2D-0BEF6B3ABFE9}" type="slidenum">
              <a:rPr lang="en-US" sz="1400" b="1" smtClean="0"/>
              <a:pPr/>
              <a:t>1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18159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427" y="1425063"/>
            <a:ext cx="6109355" cy="67685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GMHA COVID-19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8844" y="2322531"/>
            <a:ext cx="5181600" cy="380231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Current Census </a:t>
            </a:r>
            <a:r>
              <a:rPr lang="en-US" sz="2100" dirty="0"/>
              <a:t>(as of </a:t>
            </a:r>
            <a:r>
              <a:rPr lang="en-US" sz="2100" dirty="0" smtClean="0"/>
              <a:t>09-21-2021</a:t>
            </a:r>
            <a:r>
              <a:rPr lang="en-US" sz="2100" dirty="0"/>
              <a:t>)</a:t>
            </a:r>
            <a:r>
              <a:rPr lang="en-US" dirty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39 COVID</a:t>
            </a:r>
            <a:r>
              <a:rPr lang="en-US" dirty="0"/>
              <a:t>+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4 PUIs</a:t>
            </a:r>
            <a:endParaRPr lang="en-US" dirty="0"/>
          </a:p>
          <a:p>
            <a:r>
              <a:rPr lang="en-US" dirty="0"/>
              <a:t>Total COVID ED Discharges </a:t>
            </a:r>
            <a:r>
              <a:rPr lang="en-US" sz="2300" dirty="0"/>
              <a:t>(as of </a:t>
            </a:r>
            <a:r>
              <a:rPr lang="en-US" sz="2400" dirty="0"/>
              <a:t>09-19-2021</a:t>
            </a:r>
            <a:r>
              <a:rPr lang="en-US" sz="2300" dirty="0"/>
              <a:t>)</a:t>
            </a:r>
            <a:r>
              <a:rPr lang="en-US" dirty="0"/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465</a:t>
            </a:r>
            <a:r>
              <a:rPr lang="en-US" dirty="0"/>
              <a:t>+  (Note: *</a:t>
            </a:r>
            <a:r>
              <a:rPr lang="en-US" i="1" dirty="0"/>
              <a:t>60 for </a:t>
            </a:r>
            <a:r>
              <a:rPr lang="en-US" i="1" dirty="0" smtClean="0"/>
              <a:t>September)</a:t>
            </a:r>
            <a:endParaRPr lang="en-US" dirty="0"/>
          </a:p>
          <a:p>
            <a:r>
              <a:rPr lang="en-US" dirty="0"/>
              <a:t>Total COVID Hospitalizations </a:t>
            </a:r>
            <a:r>
              <a:rPr lang="en-US" sz="2300" dirty="0"/>
              <a:t>(as of </a:t>
            </a:r>
            <a:r>
              <a:rPr lang="en-US" sz="2400" dirty="0"/>
              <a:t>09-19-2021</a:t>
            </a:r>
            <a:r>
              <a:rPr lang="en-US" sz="2300" dirty="0"/>
              <a:t>)</a:t>
            </a:r>
            <a:r>
              <a:rPr lang="en-US" dirty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1223</a:t>
            </a:r>
            <a:r>
              <a:rPr lang="en-US" dirty="0" smtClean="0"/>
              <a:t>+</a:t>
            </a:r>
            <a:endParaRPr lang="en-US" i="1" dirty="0"/>
          </a:p>
          <a:p>
            <a:r>
              <a:rPr lang="en-US" dirty="0"/>
              <a:t>Total COVID Deaths </a:t>
            </a:r>
            <a:r>
              <a:rPr lang="en-US" sz="2300" dirty="0"/>
              <a:t>(as of </a:t>
            </a:r>
            <a:r>
              <a:rPr lang="en-US" sz="2400" dirty="0"/>
              <a:t>09-19-2021</a:t>
            </a:r>
            <a:r>
              <a:rPr lang="en-US" sz="2300" dirty="0"/>
              <a:t>)</a:t>
            </a:r>
            <a:r>
              <a:rPr lang="en-US" dirty="0"/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113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25 were DOA</a:t>
            </a:r>
            <a:endParaRPr lang="en-US" dirty="0"/>
          </a:p>
          <a:p>
            <a:r>
              <a:rPr lang="en-US" dirty="0"/>
              <a:t>Total COVID Discharges </a:t>
            </a:r>
            <a:r>
              <a:rPr lang="en-US" sz="2300" dirty="0"/>
              <a:t>(as of </a:t>
            </a:r>
            <a:r>
              <a:rPr lang="en-US" sz="2400" dirty="0"/>
              <a:t>09-19-2021</a:t>
            </a:r>
            <a:r>
              <a:rPr lang="en-US" sz="2300" dirty="0"/>
              <a:t>)</a:t>
            </a:r>
            <a:r>
              <a:rPr lang="en-US" dirty="0"/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1145+</a:t>
            </a:r>
          </a:p>
          <a:p>
            <a:r>
              <a:rPr lang="en-US" dirty="0"/>
              <a:t>Total Vaccine Program </a:t>
            </a:r>
            <a:r>
              <a:rPr lang="en-US" sz="2300" dirty="0"/>
              <a:t>(as of </a:t>
            </a:r>
            <a:r>
              <a:rPr lang="en-US" sz="2400" dirty="0"/>
              <a:t>09-19-2021</a:t>
            </a:r>
            <a:r>
              <a:rPr lang="en-US" sz="2300" dirty="0"/>
              <a:t>)</a:t>
            </a:r>
            <a:r>
              <a:rPr lang="en-US" dirty="0"/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92.7% fully vaccinated employees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107 fully vaccinated patients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01920"/>
            <a:ext cx="5181600" cy="3754273"/>
          </a:xfrm>
        </p:spPr>
        <p:txBody>
          <a:bodyPr>
            <a:normAutofit fontScale="62500" lnSpcReduction="20000"/>
          </a:bodyPr>
          <a:lstStyle/>
          <a:p>
            <a:r>
              <a:rPr lang="en-US" b="1" u="sng" dirty="0"/>
              <a:t>Total COVID Bed Capacity</a:t>
            </a:r>
            <a:r>
              <a:rPr lang="en-US" dirty="0"/>
              <a:t>: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9F48D3-8B36-4094-9547-46924AEB3C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368950"/>
              </p:ext>
            </p:extLst>
          </p:nvPr>
        </p:nvGraphicFramePr>
        <p:xfrm>
          <a:off x="6297105" y="2426375"/>
          <a:ext cx="5342109" cy="3780957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881507">
                  <a:extLst>
                    <a:ext uri="{9D8B030D-6E8A-4147-A177-3AD203B41FA5}">
                      <a16:colId xmlns:a16="http://schemas.microsoft.com/office/drawing/2014/main" val="964767084"/>
                    </a:ext>
                  </a:extLst>
                </a:gridCol>
                <a:gridCol w="1170091">
                  <a:extLst>
                    <a:ext uri="{9D8B030D-6E8A-4147-A177-3AD203B41FA5}">
                      <a16:colId xmlns:a16="http://schemas.microsoft.com/office/drawing/2014/main" val="3193646403"/>
                    </a:ext>
                  </a:extLst>
                </a:gridCol>
                <a:gridCol w="1020320">
                  <a:extLst>
                    <a:ext uri="{9D8B030D-6E8A-4147-A177-3AD203B41FA5}">
                      <a16:colId xmlns:a16="http://schemas.microsoft.com/office/drawing/2014/main" val="3330704933"/>
                    </a:ext>
                  </a:extLst>
                </a:gridCol>
                <a:gridCol w="1270191">
                  <a:extLst>
                    <a:ext uri="{9D8B030D-6E8A-4147-A177-3AD203B41FA5}">
                      <a16:colId xmlns:a16="http://schemas.microsoft.com/office/drawing/2014/main" val="298025780"/>
                    </a:ext>
                  </a:extLst>
                </a:gridCol>
              </a:tblGrid>
              <a:tr h="6368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Description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Staffed capacity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Max capacity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Current Census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4007727"/>
                  </a:ext>
                </a:extLst>
              </a:tr>
              <a:tr h="3020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CARE1 (ED Overflow)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0340317"/>
                  </a:ext>
                </a:extLst>
              </a:tr>
              <a:tr h="3020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CARE2 (Multipurpose)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6109123"/>
                  </a:ext>
                </a:extLst>
              </a:tr>
              <a:tr h="3020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CARE3 (@ PEDS)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1072516"/>
                  </a:ext>
                </a:extLst>
              </a:tr>
              <a:tr h="273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CARE4 (@ Tele)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5016211"/>
                  </a:ext>
                </a:extLst>
              </a:tr>
              <a:tr h="2820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CARE5 (@ ICU)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7037955"/>
                  </a:ext>
                </a:extLst>
              </a:tr>
              <a:tr h="3020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CARE6 (@ MS I)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4833103"/>
                  </a:ext>
                </a:extLst>
              </a:tr>
              <a:tr h="274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PEDS</a:t>
                      </a:r>
                      <a:r>
                        <a:rPr lang="en-US" sz="1600" u="none" strike="noStrike" baseline="0" dirty="0">
                          <a:effectLst/>
                        </a:rPr>
                        <a:t> (@ MS II)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988439"/>
                  </a:ext>
                </a:extLst>
              </a:tr>
              <a:tr h="274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SURGICAL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8243473"/>
                  </a:ext>
                </a:extLst>
              </a:tr>
              <a:tr h="274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 WARD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4669433"/>
                  </a:ext>
                </a:extLst>
              </a:tr>
              <a:tr h="278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SNF (A &amp; C Wings)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sng" strike="noStrike" dirty="0">
                          <a:effectLst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9152877"/>
                  </a:ext>
                </a:extLst>
              </a:tr>
              <a:tr h="27817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Totals:</a:t>
                      </a:r>
                      <a:endParaRPr lang="en-US" sz="16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 smtClean="0">
                          <a:effectLst/>
                        </a:rPr>
                        <a:t>170</a:t>
                      </a:r>
                      <a:endParaRPr lang="en-US" sz="1600" b="0" u="none" strike="noStrike" dirty="0">
                        <a:effectLst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9978697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z="1400" b="1" smtClean="0"/>
              <a:t>10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08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366" y="1415527"/>
            <a:ext cx="6109355" cy="67685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GMHA COVID-19 Update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D8C63ED-0D45-4950-B44F-D083C03BA45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24205" y="1979629"/>
          <a:ext cx="11293313" cy="4426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z="1400" b="1" smtClean="0"/>
              <a:t>11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57015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1869015" y="1260909"/>
            <a:ext cx="11360800" cy="71222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b="1" dirty="0">
                <a:solidFill>
                  <a:srgbClr val="002060"/>
                </a:solidFill>
              </a:rPr>
              <a:t>Total Pts Received MAB Medication </a:t>
            </a:r>
            <a:endParaRPr b="1" dirty="0">
              <a:solidFill>
                <a:srgbClr val="002060"/>
              </a:solidFill>
            </a:endParaRPr>
          </a:p>
        </p:txBody>
      </p:sp>
      <p:graphicFrame>
        <p:nvGraphicFramePr>
          <p:cNvPr id="61" name="Google Shape;61;p14"/>
          <p:cNvGraphicFramePr/>
          <p:nvPr>
            <p:extLst>
              <p:ext uri="{D42A27DB-BD31-4B8C-83A1-F6EECF244321}">
                <p14:modId xmlns:p14="http://schemas.microsoft.com/office/powerpoint/2010/main" val="3732707893"/>
              </p:ext>
            </p:extLst>
          </p:nvPr>
        </p:nvGraphicFramePr>
        <p:xfrm>
          <a:off x="6948161" y="2569965"/>
          <a:ext cx="5012268" cy="283669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53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3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3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633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MONTH</a:t>
                      </a:r>
                      <a:endParaRPr sz="1300" b="1"/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Regen-COV</a:t>
                      </a:r>
                      <a:endParaRPr sz="1300" b="1"/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Bamlanivimab</a:t>
                      </a:r>
                      <a:endParaRPr sz="1300" b="1"/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Bam + Etes</a:t>
                      </a:r>
                      <a:endParaRPr sz="1300" b="1"/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33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February 2021</a:t>
                      </a:r>
                      <a:endParaRPr sz="1300" b="1"/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0</a:t>
                      </a:r>
                      <a:endParaRPr sz="1300"/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0</a:t>
                      </a:r>
                      <a:endParaRPr sz="1300"/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0</a:t>
                      </a:r>
                      <a:endParaRPr sz="1300"/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33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March 2021</a:t>
                      </a:r>
                      <a:endParaRPr sz="1300" b="1"/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0</a:t>
                      </a:r>
                      <a:endParaRPr sz="1300"/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/>
                        <a:t>1</a:t>
                      </a:r>
                      <a:endParaRPr sz="1300" dirty="0"/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0</a:t>
                      </a:r>
                      <a:endParaRPr sz="1300"/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333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April 2021</a:t>
                      </a:r>
                      <a:endParaRPr sz="1300" b="1"/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202124"/>
                          </a:solidFill>
                        </a:rPr>
                        <a:t>4</a:t>
                      </a:r>
                      <a:endParaRPr sz="1300" b="1">
                        <a:solidFill>
                          <a:srgbClr val="202124"/>
                        </a:solidFill>
                      </a:endParaRPr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2</a:t>
                      </a:r>
                      <a:endParaRPr sz="1300"/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0</a:t>
                      </a:r>
                      <a:endParaRPr sz="1300"/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467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May 2021</a:t>
                      </a:r>
                      <a:endParaRPr sz="1300" b="1"/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3</a:t>
                      </a:r>
                      <a:endParaRPr sz="1500" b="1"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0</a:t>
                      </a:r>
                      <a:endParaRPr sz="1300"/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0</a:t>
                      </a:r>
                      <a:endParaRPr sz="1300"/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467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June 2021</a:t>
                      </a:r>
                      <a:endParaRPr sz="1300" b="1"/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2</a:t>
                      </a:r>
                      <a:endParaRPr sz="1500" b="1"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0</a:t>
                      </a:r>
                      <a:endParaRPr sz="1300"/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0</a:t>
                      </a:r>
                      <a:endParaRPr sz="1300"/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467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July 2021</a:t>
                      </a:r>
                      <a:endParaRPr sz="1300" b="1"/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1</a:t>
                      </a:r>
                      <a:endParaRPr sz="1500" b="1"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0</a:t>
                      </a:r>
                      <a:endParaRPr sz="1300"/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0</a:t>
                      </a:r>
                      <a:endParaRPr sz="1300"/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333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August 2021</a:t>
                      </a:r>
                      <a:endParaRPr sz="1300" b="1"/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36</a:t>
                      </a:r>
                      <a:endParaRPr sz="1300" b="1"/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0</a:t>
                      </a:r>
                      <a:endParaRPr sz="1300"/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0</a:t>
                      </a:r>
                      <a:endParaRPr sz="1300"/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2433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September 2021</a:t>
                      </a:r>
                      <a:endParaRPr sz="1300" b="1"/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66</a:t>
                      </a:r>
                      <a:endParaRPr sz="1300" b="1"/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0</a:t>
                      </a:r>
                      <a:endParaRPr sz="1300"/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/>
                        <a:t>24</a:t>
                      </a:r>
                      <a:endParaRPr sz="1300" dirty="0"/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2" name="Google Shape;62;p1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826" y="1973132"/>
            <a:ext cx="6735335" cy="42966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10930851" y="6269741"/>
            <a:ext cx="731600" cy="524800"/>
          </a:xfrm>
        </p:spPr>
        <p:txBody>
          <a:bodyPr/>
          <a:lstStyle/>
          <a:p>
            <a:fld id="{00000000-1234-1234-1234-123412341234}" type="slidenum">
              <a:rPr lang="en" sz="1400" b="1" smtClean="0"/>
              <a:pPr/>
              <a:t>12</a:t>
            </a:fld>
            <a:endParaRPr lang="en" sz="1400" b="1" dirty="0"/>
          </a:p>
        </p:txBody>
      </p:sp>
    </p:spTree>
    <p:extLst>
      <p:ext uri="{BB962C8B-B14F-4D97-AF65-F5344CB8AC3E}">
        <p14:creationId xmlns:p14="http://schemas.microsoft.com/office/powerpoint/2010/main" val="421783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980" y="1414969"/>
            <a:ext cx="6308188" cy="65721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Current Financial Posture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73363"/>
            <a:ext cx="10515600" cy="322189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01840" y="2213071"/>
            <a:ext cx="7198895" cy="3782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US" sz="2400" dirty="0"/>
              <a:t>FY 2021 Financials as of 8/31/21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01840" y="2880145"/>
          <a:ext cx="6126480" cy="137160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5216336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745589874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66638225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03781969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7877305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44526344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9260248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08/31/2021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08/31/2020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Inc</a:t>
                      </a:r>
                      <a:r>
                        <a:rPr lang="en-US" sz="1400" dirty="0">
                          <a:effectLst/>
                        </a:rPr>
                        <a:t> (Dec)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1423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Net Revenues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$86.6M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$93.2M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($6.6M)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(7%)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85073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Collections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84.5M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88.2M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(3.8M)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(4%)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290246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Operating expenses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156.5M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126.6M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30.9M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3824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Federal grants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26.5M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24.2M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1051%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0672875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01841" y="4721241"/>
          <a:ext cx="6124186" cy="82296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826506">
                  <a:extLst>
                    <a:ext uri="{9D8B030D-6E8A-4147-A177-3AD203B41FA5}">
                      <a16:colId xmlns:a16="http://schemas.microsoft.com/office/drawing/2014/main" val="685066598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61787323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118844424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71344539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36656456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08/31/2021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09/30/2020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Inc</a:t>
                      </a:r>
                      <a:r>
                        <a:rPr lang="en-US" sz="1400" dirty="0">
                          <a:effectLst/>
                        </a:rPr>
                        <a:t> (Dec)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24532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Cash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$1.3M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$12.1M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($10.8M)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(89%)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37693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Trade payables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14.2M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6.2M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8.0M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103105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045693" y="3286551"/>
            <a:ext cx="4600875" cy="203132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ER visits and inpatient admissions began increasing in June 2021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August collections increased 68%, or $4.9M from average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Increases in costs for personnel, travel nurses, contract physicians, medications, </a:t>
            </a:r>
            <a:r>
              <a:rPr lang="en-US" dirty="0">
                <a:solidFill>
                  <a:schemeClr val="tx1"/>
                </a:solidFill>
              </a:rPr>
              <a:t>and PPE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z="1400" b="1" smtClean="0"/>
              <a:t>13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22550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9349" y="1502608"/>
            <a:ext cx="6659880" cy="94538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Current Financial Posture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46166" y="2715841"/>
            <a:ext cx="9851701" cy="3092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2800" u="sng" dirty="0"/>
              <a:t>CARES Funds &amp; COVID grants received to date</a:t>
            </a:r>
            <a:r>
              <a:rPr lang="en-US" sz="2800" dirty="0"/>
              <a:t>:</a:t>
            </a:r>
          </a:p>
          <a:p>
            <a:pPr marL="461963" lvl="2"/>
            <a:r>
              <a:rPr lang="en-US" sz="2400" dirty="0"/>
              <a:t>$10.3M FEMA (travel nurses)</a:t>
            </a:r>
          </a:p>
          <a:p>
            <a:pPr marL="461963" lvl="2"/>
            <a:r>
              <a:rPr lang="en-US" sz="2400" dirty="0"/>
              <a:t>$9.7M Provider Relief Funds (HHS)</a:t>
            </a:r>
          </a:p>
          <a:p>
            <a:pPr marL="461963" lvl="2"/>
            <a:r>
              <a:rPr lang="en-US" sz="2400" dirty="0"/>
              <a:t>$6.1M CARES for COVID-related differential pay, COVID physicians </a:t>
            </a:r>
          </a:p>
          <a:p>
            <a:pPr marL="461963" lvl="2"/>
            <a:r>
              <a:rPr lang="en-US" sz="2400" dirty="0"/>
              <a:t>$1.9M COVID TAP</a:t>
            </a:r>
          </a:p>
          <a:p>
            <a:pPr marL="461963" lvl="2"/>
            <a:r>
              <a:rPr lang="en-US" sz="2400" dirty="0"/>
              <a:t>$1.5M CARES for central monitoring equipment</a:t>
            </a:r>
          </a:p>
          <a:p>
            <a:pPr marL="0" lvl="2" indent="0">
              <a:buNone/>
            </a:pPr>
            <a:endParaRPr lang="en-US" sz="2400" dirty="0"/>
          </a:p>
          <a:p>
            <a:pPr lvl="2"/>
            <a:endParaRPr lang="en-US" dirty="0"/>
          </a:p>
          <a:p>
            <a:pPr marL="0" lvl="2" indent="0">
              <a:buNone/>
            </a:pPr>
            <a:endParaRPr lang="en-US" sz="2400" dirty="0"/>
          </a:p>
          <a:p>
            <a:pPr marL="1143000" lvl="3"/>
            <a:endParaRPr lang="en-US" sz="2200" dirty="0"/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z="1400" b="1" smtClean="0"/>
              <a:t>14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45762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7467" y="1464766"/>
            <a:ext cx="7117238" cy="64625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Achieving Financial Stability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3895" y="2280976"/>
            <a:ext cx="11507373" cy="4029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475" lvl="2" indent="0">
              <a:buNone/>
            </a:pPr>
            <a:r>
              <a:rPr lang="en-US" sz="2600" dirty="0" err="1"/>
              <a:t>MedHealth</a:t>
            </a:r>
            <a:r>
              <a:rPr lang="en-US" sz="2600" dirty="0"/>
              <a:t> Solutions - Revenue Cycle Management consulting services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Reviewing billing and follow-up processes in detail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Reviewing GMHA fees with lone </a:t>
            </a:r>
            <a:r>
              <a:rPr lang="en-US" sz="2000" dirty="0" err="1"/>
              <a:t>Chargemaster</a:t>
            </a:r>
            <a:r>
              <a:rPr lang="en-US" sz="2000" dirty="0"/>
              <a:t> staff to submit to Legislature by June 2022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Assessing medical coding issues and discussing with staff daily to remove roadblocks to timely coding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Assessing patient registration processes and providing training to staff</a:t>
            </a:r>
            <a:endParaRPr lang="en-US" sz="2400" dirty="0"/>
          </a:p>
          <a:p>
            <a:pPr marL="0" lvl="2" indent="0">
              <a:buNone/>
            </a:pPr>
            <a:endParaRPr lang="en-US" sz="2400" dirty="0"/>
          </a:p>
          <a:p>
            <a:pPr marL="1143000" lvl="3"/>
            <a:endParaRPr lang="en-US" sz="2200" dirty="0"/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218362"/>
              </p:ext>
            </p:extLst>
          </p:nvPr>
        </p:nvGraphicFramePr>
        <p:xfrm>
          <a:off x="3570850" y="4582051"/>
          <a:ext cx="4937760" cy="137160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18733494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3600923157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6461587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</a:rPr>
                        <a:t>August 2021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</a:rPr>
                        <a:t>July 2021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761437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Collections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$12.1M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$7.9M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204394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Average collections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7.2M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7.2M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3183007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Difference $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$4.9M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0.7M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4536954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Difference 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68%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23242994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z="1400" b="1" smtClean="0"/>
              <a:t>15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45268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987" y="1502153"/>
            <a:ext cx="5357244" cy="67685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GMHA </a:t>
            </a:r>
            <a:r>
              <a:rPr lang="en-US" b="1" dirty="0" smtClean="0">
                <a:solidFill>
                  <a:srgbClr val="002060"/>
                </a:solidFill>
              </a:rPr>
              <a:t>Staffing Update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11531A-543C-4833-86A6-EF01E4591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167" y="2464067"/>
            <a:ext cx="3176336" cy="35132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AF3887-9508-4232-A699-E96ECC989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609" y="2319688"/>
            <a:ext cx="4905375" cy="383085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z="1400" b="1" smtClean="0"/>
              <a:t>16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2539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9206" y="1575519"/>
            <a:ext cx="11802794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Centers for Medicare and Medicaid Services (CMS) &amp; Center for Improvement in Healthcare Quality (CIHQ)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90600" y="3072108"/>
            <a:ext cx="5181600" cy="37858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u="sng" dirty="0"/>
              <a:t>CMS</a:t>
            </a:r>
          </a:p>
          <a:p>
            <a:r>
              <a:rPr lang="en-US" sz="2400" u="sng" dirty="0"/>
              <a:t>Acute </a:t>
            </a:r>
            <a:r>
              <a:rPr lang="en-US" sz="2600" u="sng" dirty="0"/>
              <a:t>Hospital</a:t>
            </a:r>
            <a:r>
              <a:rPr lang="en-US" sz="2400" u="sng" dirty="0"/>
              <a:t>:</a:t>
            </a:r>
          </a:p>
          <a:p>
            <a:pPr lvl="1"/>
            <a:r>
              <a:rPr lang="en-US" sz="2300" dirty="0"/>
              <a:t>CMS certification current</a:t>
            </a:r>
          </a:p>
          <a:p>
            <a:pPr lvl="1"/>
            <a:r>
              <a:rPr lang="en-US" sz="2300" dirty="0"/>
              <a:t>Last Re-visit Survey: 09/08-09/2021</a:t>
            </a:r>
          </a:p>
          <a:p>
            <a:pPr lvl="1"/>
            <a:r>
              <a:rPr lang="en-US" sz="2300" dirty="0"/>
              <a:t>Final report pending</a:t>
            </a:r>
          </a:p>
          <a:p>
            <a:r>
              <a:rPr lang="en-US" sz="2400" u="sng" dirty="0"/>
              <a:t>Skilled </a:t>
            </a:r>
            <a:r>
              <a:rPr lang="en-US" sz="2600" u="sng" dirty="0"/>
              <a:t>Nursing</a:t>
            </a:r>
            <a:r>
              <a:rPr lang="en-US" sz="2400" u="sng" dirty="0"/>
              <a:t> Facility</a:t>
            </a:r>
          </a:p>
          <a:p>
            <a:pPr lvl="1"/>
            <a:r>
              <a:rPr lang="en-US" sz="2300" dirty="0"/>
              <a:t>CMS certification current</a:t>
            </a:r>
          </a:p>
          <a:p>
            <a:pPr lvl="1"/>
            <a:r>
              <a:rPr lang="en-US" sz="2300" dirty="0"/>
              <a:t>Last Re-visit Survey: 09/10/2021</a:t>
            </a:r>
          </a:p>
          <a:p>
            <a:pPr lvl="1"/>
            <a:r>
              <a:rPr lang="en-US" sz="2300" dirty="0"/>
              <a:t>Final report pending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455864" y="3072108"/>
            <a:ext cx="5181600" cy="294219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u="sng" dirty="0"/>
              <a:t>CIHQ</a:t>
            </a:r>
            <a:endParaRPr lang="en-US" dirty="0"/>
          </a:p>
          <a:p>
            <a:r>
              <a:rPr lang="en-US" dirty="0"/>
              <a:t>Applicable to Acute Hospital</a:t>
            </a:r>
          </a:p>
          <a:p>
            <a:r>
              <a:rPr lang="en-US" dirty="0"/>
              <a:t>Self-assessment ongoing at this time with plan to address any identified issues</a:t>
            </a:r>
          </a:p>
          <a:p>
            <a:r>
              <a:rPr lang="en-US" dirty="0"/>
              <a:t>Plan for onsite mock survey when current COVID-19 surge trends downward and in coordination with the go-live date of the EHR so as not to overwhelm staff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z="1400" b="1" smtClean="0"/>
              <a:t>17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9640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893" y="1466771"/>
            <a:ext cx="11547107" cy="87347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EHR Implementation Update – 72% Complete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0257" y="2481433"/>
            <a:ext cx="6506678" cy="2186821"/>
          </a:xfrm>
        </p:spPr>
        <p:txBody>
          <a:bodyPr>
            <a:normAutofit lnSpcReduction="10000"/>
          </a:bodyPr>
          <a:lstStyle/>
          <a:p>
            <a:pPr marL="182880"/>
            <a:r>
              <a:rPr lang="en-US" sz="2200" dirty="0"/>
              <a:t>Milestones:</a:t>
            </a:r>
          </a:p>
          <a:p>
            <a:pPr marL="457200" lvl="1">
              <a:buFont typeface="Wingdings" panose="05000000000000000000" pitchFamily="2" charset="2"/>
              <a:buChar char="Ø"/>
            </a:pPr>
            <a:r>
              <a:rPr lang="en-US" sz="2000" dirty="0"/>
              <a:t>EHR Build Team Training 		MAR 2021</a:t>
            </a:r>
          </a:p>
          <a:p>
            <a:pPr marL="457200" lvl="1">
              <a:buFont typeface="Wingdings" panose="05000000000000000000" pitchFamily="2" charset="2"/>
              <a:buChar char="Ø"/>
            </a:pPr>
            <a:r>
              <a:rPr lang="en-US" sz="2000" dirty="0"/>
              <a:t>EHR System Build			APR – MAY 2021</a:t>
            </a:r>
          </a:p>
          <a:p>
            <a:pPr marL="457200" lvl="1">
              <a:buFont typeface="Wingdings" panose="05000000000000000000" pitchFamily="2" charset="2"/>
              <a:buChar char="Ø"/>
            </a:pPr>
            <a:r>
              <a:rPr lang="en-US" sz="2000" dirty="0"/>
              <a:t>Internal Integrated Testing		JUN 2021</a:t>
            </a:r>
          </a:p>
          <a:p>
            <a:pPr marL="457200" lvl="1">
              <a:buFont typeface="Wingdings" panose="05000000000000000000" pitchFamily="2" charset="2"/>
              <a:buChar char="Ø"/>
            </a:pPr>
            <a:r>
              <a:rPr lang="en-US" sz="2000" dirty="0"/>
              <a:t>Medsphere Integrated Testing		JUL 2021</a:t>
            </a:r>
          </a:p>
          <a:p>
            <a:pPr marL="457200" lvl="1">
              <a:buFont typeface="Wingdings" panose="05000000000000000000" pitchFamily="2" charset="2"/>
              <a:buChar char="Ø"/>
            </a:pPr>
            <a:r>
              <a:rPr lang="en-US" sz="2000" dirty="0"/>
              <a:t>Net Health (Wound Care) Go-Live 	AUG 2021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50257" y="4809440"/>
            <a:ext cx="6506678" cy="1066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Project Paused - Effective Aug 21, 2021:</a:t>
            </a:r>
          </a:p>
          <a:p>
            <a:pPr marL="457200" lvl="1">
              <a:buFont typeface="Wingdings" panose="05000000000000000000" pitchFamily="2" charset="2"/>
              <a:buChar char="Ø"/>
            </a:pPr>
            <a:r>
              <a:rPr lang="en-US" sz="2000" dirty="0"/>
              <a:t>95% of project team’s resources refocused to address the surge of COVID and Non-COVID patients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7421078" y="2469920"/>
            <a:ext cx="4376286" cy="2186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Tasks Pending:</a:t>
            </a:r>
          </a:p>
          <a:p>
            <a:pPr marL="457200" lvl="1">
              <a:buFont typeface="Wingdings" panose="05000000000000000000" pitchFamily="2" charset="2"/>
              <a:buChar char="Ø"/>
            </a:pPr>
            <a:r>
              <a:rPr lang="en-US" sz="2000" dirty="0"/>
              <a:t>Integrated Testing Round 2</a:t>
            </a:r>
          </a:p>
          <a:p>
            <a:pPr marL="457200" lvl="1">
              <a:buFont typeface="Wingdings" panose="05000000000000000000" pitchFamily="2" charset="2"/>
              <a:buChar char="Ø"/>
            </a:pPr>
            <a:r>
              <a:rPr lang="en-US" sz="2000" dirty="0"/>
              <a:t>Super User Training</a:t>
            </a:r>
          </a:p>
          <a:p>
            <a:pPr marL="457200" lvl="1">
              <a:buFont typeface="Wingdings" panose="05000000000000000000" pitchFamily="2" charset="2"/>
              <a:buChar char="Ø"/>
            </a:pPr>
            <a:r>
              <a:rPr lang="en-US" sz="2000" dirty="0"/>
              <a:t>End User Training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7421078" y="4809440"/>
            <a:ext cx="4376286" cy="933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Go-Live:</a:t>
            </a:r>
          </a:p>
          <a:p>
            <a:pPr marL="457200" lvl="1">
              <a:buFont typeface="Wingdings" panose="05000000000000000000" pitchFamily="2" charset="2"/>
              <a:buChar char="Ø"/>
            </a:pPr>
            <a:r>
              <a:rPr lang="en-US" sz="2000" dirty="0"/>
              <a:t>To be determined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7267073" y="2409511"/>
            <a:ext cx="19251" cy="381803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3629" y="4668253"/>
            <a:ext cx="11223057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z="1400" b="1" smtClean="0"/>
              <a:t>18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16535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400667"/>
            <a:ext cx="10837985" cy="554742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Capital Infrastructure Update </a:t>
            </a:r>
            <a:r>
              <a:rPr lang="en-US" sz="2400" b="1" dirty="0">
                <a:solidFill>
                  <a:srgbClr val="002060"/>
                </a:solidFill>
              </a:rPr>
              <a:t>(aligned/guided by ACOE Assessment)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198" y="1955409"/>
            <a:ext cx="10837986" cy="4548794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/>
              <a:t>Recently Completed Projects</a:t>
            </a:r>
            <a:r>
              <a:rPr lang="en-US" dirty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Phase I Implementation of </a:t>
            </a:r>
            <a:r>
              <a:rPr lang="en-US" u="sng" dirty="0"/>
              <a:t>PYXIS</a:t>
            </a:r>
            <a:r>
              <a:rPr lang="en-US" dirty="0"/>
              <a:t> (OB Ward, Labor &amp; Delivery, Urgent Care, Medical/Surgical) completed 9-2019; Phase II for 21 other Nursing Units (14 of 21 completed in 2020; Phase III additional areas (e.g., Radiology and SNF) ongoing too.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u="sng" dirty="0"/>
              <a:t>COVID Care Units 3 &amp; 4 Electrical and Mechanical Upgrades</a:t>
            </a:r>
            <a:r>
              <a:rPr lang="en-US" dirty="0"/>
              <a:t> by ACOE (10-2020).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u="sng" dirty="0"/>
              <a:t>Communications Center Relocation &amp; Upgrade Project</a:t>
            </a:r>
            <a:r>
              <a:rPr lang="en-US" dirty="0"/>
              <a:t> (3/2021).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u="sng" dirty="0"/>
              <a:t>REDI Kits Telemetry Monitoring Upgrades</a:t>
            </a:r>
            <a:r>
              <a:rPr lang="en-US" dirty="0"/>
              <a:t> (C-C 3, N-C Tele, C-C 6 and Surgical completed Sept. thru Dec., 2020; ED  and COVID Care Units 1, 2 and 5 completed March thru May, 2021.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Repaired </a:t>
            </a:r>
            <a:r>
              <a:rPr lang="en-US" u="sng" dirty="0"/>
              <a:t>Boiler #2</a:t>
            </a:r>
            <a:r>
              <a:rPr lang="en-US" dirty="0"/>
              <a:t> (5-2020); and anticipate completion of </a:t>
            </a:r>
            <a:r>
              <a:rPr lang="en-US" u="sng" dirty="0"/>
              <a:t>Boiler #1</a:t>
            </a:r>
            <a:r>
              <a:rPr lang="en-US" dirty="0"/>
              <a:t> by 10/31/2021.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u="sng" dirty="0"/>
              <a:t>Other FF&amp;E Purchases</a:t>
            </a:r>
            <a:r>
              <a:rPr lang="en-US" dirty="0"/>
              <a:t>:  Infusion Pumps; </a:t>
            </a:r>
            <a:r>
              <a:rPr lang="en-US" dirty="0" err="1"/>
              <a:t>BiPAPS</a:t>
            </a:r>
            <a:r>
              <a:rPr lang="en-US" dirty="0"/>
              <a:t>/CPAPS; High Flow Nasal Cannulas; Vital Signs Monitors; Hospital Beds; CT Scanner Injectors/Computers; Fetal Monitors; Portable BUV/HEPA Air Purification Systems; </a:t>
            </a:r>
            <a:r>
              <a:rPr lang="en-US" dirty="0" err="1"/>
              <a:t>Demistifier</a:t>
            </a:r>
            <a:r>
              <a:rPr lang="en-US" dirty="0"/>
              <a:t> HEPA Systems; Laboratory Pathology Grossing Station; various IT Upgrade Equipment; and replacement of OR Surgical Lights.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z="1400" b="1" smtClean="0"/>
              <a:t>19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15431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4120" y="1588478"/>
            <a:ext cx="8036193" cy="788962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Agenda/Topics To Be Covered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8538" y="2600345"/>
            <a:ext cx="5112434" cy="3418449"/>
          </a:xfrm>
        </p:spPr>
        <p:txBody>
          <a:bodyPr>
            <a:noAutofit/>
          </a:bodyPr>
          <a:lstStyle/>
          <a:p>
            <a:r>
              <a:rPr lang="en-US" sz="2400" dirty="0"/>
              <a:t>GMHA Board of Trustees &amp;    Executive Leadership Team</a:t>
            </a:r>
          </a:p>
          <a:p>
            <a:r>
              <a:rPr lang="en-US" sz="2400" dirty="0"/>
              <a:t>Strategic Plan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Current Snapshot of CY21 Strategic Goals, Objectives, Milestones</a:t>
            </a:r>
          </a:p>
          <a:p>
            <a:r>
              <a:rPr lang="en-US" sz="2400" dirty="0"/>
              <a:t>COVID-19 Response Update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72200" y="2600345"/>
            <a:ext cx="5181600" cy="3490963"/>
          </a:xfrm>
        </p:spPr>
        <p:txBody>
          <a:bodyPr>
            <a:noAutofit/>
          </a:bodyPr>
          <a:lstStyle/>
          <a:p>
            <a:r>
              <a:rPr lang="en-US" sz="2400" dirty="0"/>
              <a:t>Financial Posture &amp; Efforts towards Achieving Financial Stability</a:t>
            </a:r>
          </a:p>
          <a:p>
            <a:r>
              <a:rPr lang="en-US" sz="2400" dirty="0"/>
              <a:t>Regulatory Compliance: Accreditation/CMS/Risk Mgmt./QAPI</a:t>
            </a:r>
          </a:p>
          <a:p>
            <a:r>
              <a:rPr lang="en-US" sz="2400" dirty="0"/>
              <a:t>Capital Infrastructure Update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GMH infrastructure improvements as aligned with ACOE Assessment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Planning &amp; Development: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/>
              <a:t>New GMHA Hospital Facility; and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/>
              <a:t>Alternate Care Facility (at SNF)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z="1400" b="1" smtClean="0"/>
              <a:t>2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75435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338" y="2307142"/>
            <a:ext cx="10814538" cy="3853027"/>
          </a:xfrm>
        </p:spPr>
        <p:txBody>
          <a:bodyPr>
            <a:normAutofit fontScale="47500" lnSpcReduction="20000"/>
          </a:bodyPr>
          <a:lstStyle/>
          <a:p>
            <a:pPr marL="228600" lvl="1"/>
            <a:r>
              <a:rPr lang="en-US" sz="5500" u="sng" dirty="0"/>
              <a:t>Recently Completed </a:t>
            </a:r>
            <a:r>
              <a:rPr lang="en-US" sz="5500" u="sng" dirty="0" smtClean="0"/>
              <a:t>Projects (Cont’d)</a:t>
            </a:r>
            <a:r>
              <a:rPr lang="en-US" sz="5500" dirty="0" smtClean="0"/>
              <a:t>:</a:t>
            </a:r>
            <a:endParaRPr lang="en-US" sz="5500" dirty="0"/>
          </a:p>
          <a:p>
            <a:pPr marL="798513" lvl="2" indent="-341313">
              <a:buFont typeface="Wingdings" panose="05000000000000000000" pitchFamily="2" charset="2"/>
              <a:buChar char="Ø"/>
            </a:pPr>
            <a:r>
              <a:rPr lang="en-US" sz="5100" u="sng" dirty="0" smtClean="0"/>
              <a:t>GMHA </a:t>
            </a:r>
            <a:r>
              <a:rPr lang="en-US" sz="5100" u="sng" dirty="0"/>
              <a:t>Telemedicine Program</a:t>
            </a:r>
            <a:r>
              <a:rPr lang="en-US" sz="5100" dirty="0"/>
              <a:t> launched 2-05-2021 giving GMHA two avenues to provide Critical Care telemedicine (Innovator Health Physicians Group; Contracted Independent MDs</a:t>
            </a:r>
            <a:r>
              <a:rPr lang="en-US" sz="5100" dirty="0" smtClean="0"/>
              <a:t>).</a:t>
            </a:r>
          </a:p>
          <a:p>
            <a:pPr marL="1319213" lvl="3" indent="-404813">
              <a:buFont typeface="Wingdings" panose="05000000000000000000" pitchFamily="2" charset="2"/>
              <a:buChar char="ü"/>
            </a:pPr>
            <a:r>
              <a:rPr lang="en-US" sz="4900" dirty="0" smtClean="0"/>
              <a:t>Since </a:t>
            </a:r>
            <a:r>
              <a:rPr lang="en-US" sz="4900" dirty="0"/>
              <a:t>the program started we have expanded to 7 </a:t>
            </a:r>
            <a:r>
              <a:rPr lang="en-US" sz="4900" dirty="0" err="1"/>
              <a:t>Telemed</a:t>
            </a:r>
            <a:r>
              <a:rPr lang="en-US" sz="4900" dirty="0"/>
              <a:t> ICU Intensivists, 1 Neonatology, 1 Hospitalist, 1 Rheumatologist and 6 </a:t>
            </a:r>
            <a:r>
              <a:rPr lang="en-US" sz="4900" dirty="0" err="1"/>
              <a:t>Telemed</a:t>
            </a:r>
            <a:r>
              <a:rPr lang="en-US" sz="4900" dirty="0"/>
              <a:t> Technicians</a:t>
            </a:r>
            <a:r>
              <a:rPr lang="en-US" sz="4900" dirty="0" smtClean="0"/>
              <a:t>.</a:t>
            </a:r>
          </a:p>
          <a:p>
            <a:pPr marL="1319213" lvl="3" indent="-404813">
              <a:buFont typeface="Wingdings" panose="05000000000000000000" pitchFamily="2" charset="2"/>
              <a:buChar char="ü"/>
            </a:pPr>
            <a:r>
              <a:rPr lang="en-US" sz="4900" dirty="0" smtClean="0"/>
              <a:t>Neonatology </a:t>
            </a:r>
            <a:r>
              <a:rPr lang="en-US" sz="4900" dirty="0"/>
              <a:t>Consult Service 8/16/21</a:t>
            </a:r>
            <a:r>
              <a:rPr lang="en-US" sz="4900" dirty="0" smtClean="0"/>
              <a:t>.</a:t>
            </a:r>
          </a:p>
          <a:p>
            <a:pPr marL="1319213" lvl="3" indent="-404813">
              <a:buFont typeface="Wingdings" panose="05000000000000000000" pitchFamily="2" charset="2"/>
              <a:buChar char="ü"/>
            </a:pPr>
            <a:r>
              <a:rPr lang="en-US" sz="4900" dirty="0" smtClean="0"/>
              <a:t>Hospitalist </a:t>
            </a:r>
            <a:r>
              <a:rPr lang="en-US" sz="4900" dirty="0"/>
              <a:t>Service started 9/6/21</a:t>
            </a:r>
            <a:r>
              <a:rPr lang="en-US" sz="4900" dirty="0" smtClean="0"/>
              <a:t>.</a:t>
            </a:r>
          </a:p>
          <a:p>
            <a:pPr marL="1319213" lvl="3" indent="-404813">
              <a:buFont typeface="Wingdings" panose="05000000000000000000" pitchFamily="2" charset="2"/>
              <a:buChar char="ü"/>
            </a:pPr>
            <a:r>
              <a:rPr lang="en-US" sz="4900" dirty="0" smtClean="0"/>
              <a:t>Pulmonology </a:t>
            </a:r>
            <a:r>
              <a:rPr lang="en-US" sz="4900" dirty="0"/>
              <a:t>Consult Services started 9/20/21</a:t>
            </a:r>
            <a:r>
              <a:rPr lang="en-US" sz="4900" dirty="0" smtClean="0"/>
              <a:t>.</a:t>
            </a:r>
          </a:p>
          <a:p>
            <a:pPr marL="1319213" lvl="3" indent="-404813">
              <a:buFont typeface="Wingdings" panose="05000000000000000000" pitchFamily="2" charset="2"/>
              <a:buChar char="ü"/>
            </a:pPr>
            <a:r>
              <a:rPr lang="en-US" sz="4900" dirty="0" smtClean="0"/>
              <a:t>Rheumatology </a:t>
            </a:r>
            <a:r>
              <a:rPr lang="en-US" sz="4900" dirty="0"/>
              <a:t>Service is forthcoming</a:t>
            </a:r>
            <a:r>
              <a:rPr lang="en-US" sz="4900" dirty="0" smtClean="0"/>
              <a:t>.</a:t>
            </a:r>
          </a:p>
          <a:p>
            <a:pPr marL="1319213" lvl="3" indent="-404813">
              <a:buFont typeface="Wingdings" panose="05000000000000000000" pitchFamily="2" charset="2"/>
              <a:buChar char="ü"/>
            </a:pPr>
            <a:r>
              <a:rPr lang="en-US" sz="4900" dirty="0" smtClean="0"/>
              <a:t>Plans </a:t>
            </a:r>
            <a:r>
              <a:rPr lang="en-US" sz="4900" dirty="0"/>
              <a:t>for Telemedicine outpatient clinic services forthcoming</a:t>
            </a:r>
            <a:r>
              <a:rPr lang="en-US" sz="4900" dirty="0" smtClean="0"/>
              <a:t>.</a:t>
            </a:r>
            <a:endParaRPr lang="en-US" sz="4900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7210" y="1496919"/>
            <a:ext cx="11363179" cy="55474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Capital Infrastructure Update (aligned/guided by ACOE Assessment)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z="1400" b="1" smtClean="0"/>
              <a:t>20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0139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09602" y="2528707"/>
            <a:ext cx="5181600" cy="418929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Main Electrical Distribution Panel/Subpanels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GMHA &amp; GPA Maintaining Existing Panels (Annual)</a:t>
            </a:r>
          </a:p>
          <a:p>
            <a:r>
              <a:rPr lang="en-US" dirty="0"/>
              <a:t>HVAC System Upgrades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Replaced 2 of 64 AHUs; 2nd set of 7 AHUs awarded; and 3</a:t>
            </a:r>
            <a:r>
              <a:rPr lang="en-US" baseline="30000" dirty="0"/>
              <a:t>rd</a:t>
            </a:r>
            <a:r>
              <a:rPr lang="en-US" dirty="0"/>
              <a:t> set pf 7 being procured;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Completed A/E Design of OR HVAC Upgrade; now packaging Construction Phase IFB;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Completed A/E Design for ED &amp; ICU HVAC Upgrade and packaging Construction Phase IFB;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Pending A/E Design Proposal for Radiology Dept. HVAC Upgrade.</a:t>
            </a:r>
          </a:p>
          <a:p>
            <a:r>
              <a:rPr lang="en-US" dirty="0"/>
              <a:t>Assessing &amp; Maintaining two 1.6 MW </a:t>
            </a:r>
            <a:r>
              <a:rPr lang="en-US" dirty="0" smtClean="0"/>
              <a:t>and one 650 KW Emergency </a:t>
            </a:r>
            <a:r>
              <a:rPr lang="en-US" dirty="0"/>
              <a:t>Generators (Annual)</a:t>
            </a:r>
          </a:p>
          <a:p>
            <a:r>
              <a:rPr lang="en-US" dirty="0"/>
              <a:t>Assessment &amp; Repair of Boiler #1 ongoing (project completion by end of October 2021)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386148" y="2525229"/>
            <a:ext cx="5181600" cy="419276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Hospital Roof &amp; Envelope Upgrade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Launched A/E Assessment &amp; Design Phase (both A/E Design &amp; Construction Funded by DOI OIA Funds)</a:t>
            </a:r>
          </a:p>
          <a:p>
            <a:r>
              <a:rPr lang="en-US" dirty="0"/>
              <a:t>IR Room &amp; OR C-Arm Upgrades installation &amp; commissioning in progress (by end of Sept. 2021)</a:t>
            </a:r>
          </a:p>
          <a:p>
            <a:r>
              <a:rPr lang="en-US" dirty="0" err="1"/>
              <a:t>Angio</a:t>
            </a:r>
            <a:r>
              <a:rPr lang="en-US" dirty="0"/>
              <a:t> Suite Replacement IFB pending AG Review </a:t>
            </a:r>
          </a:p>
          <a:p>
            <a:r>
              <a:rPr lang="en-US" dirty="0"/>
              <a:t>Z-Wing Abatement/Design/Demo/Parking</a:t>
            </a:r>
          </a:p>
          <a:p>
            <a:r>
              <a:rPr lang="en-US" dirty="0"/>
              <a:t>Physician’s Parking Canopy Repair/Upgrade (to complete by end of October 2021)</a:t>
            </a:r>
          </a:p>
          <a:p>
            <a:r>
              <a:rPr lang="en-US" dirty="0"/>
              <a:t>GMH LOX Tanks Replacement Project</a:t>
            </a:r>
          </a:p>
          <a:p>
            <a:r>
              <a:rPr lang="en-US" dirty="0"/>
              <a:t>Installation of new OR Surgical Lights in progress (1 of 4 complete pending arrival of lights)</a:t>
            </a:r>
          </a:p>
          <a:p>
            <a:r>
              <a:rPr lang="en-US" dirty="0"/>
              <a:t>Information Technology Upgrades</a:t>
            </a:r>
          </a:p>
          <a:p>
            <a:r>
              <a:rPr lang="en-US" dirty="0"/>
              <a:t>Various Medical Equipment Needs</a:t>
            </a:r>
          </a:p>
          <a:p>
            <a:r>
              <a:rPr lang="en-US" dirty="0"/>
              <a:t>Replacement of Fleet of Vehicles</a:t>
            </a:r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72209" y="1462284"/>
            <a:ext cx="10837985" cy="554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2060"/>
                </a:solidFill>
              </a:rPr>
              <a:t>Capital Infrastructure Update </a:t>
            </a:r>
            <a:r>
              <a:rPr lang="en-US" sz="2400" b="1" dirty="0">
                <a:solidFill>
                  <a:srgbClr val="002060"/>
                </a:solidFill>
              </a:rPr>
              <a:t>(aligned/guided by ACOE Assessment)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9602" y="2067042"/>
            <a:ext cx="4511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/>
              <a:t>CIPs in progress or in the Pipeline</a:t>
            </a:r>
            <a:r>
              <a:rPr lang="en-US" sz="2400" dirty="0"/>
              <a:t>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z="1400" b="1" smtClean="0"/>
              <a:t>21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72711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8553" y="1447801"/>
            <a:ext cx="6165130" cy="73240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Planning &amp; Development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73393" y="2295194"/>
            <a:ext cx="4514504" cy="1770369"/>
          </a:xfrm>
        </p:spPr>
        <p:txBody>
          <a:bodyPr>
            <a:normAutofit fontScale="70000" lnSpcReduction="20000"/>
          </a:bodyPr>
          <a:lstStyle/>
          <a:p>
            <a:r>
              <a:rPr lang="en-US" sz="3200" u="sng" dirty="0"/>
              <a:t>Build the New GMHA Facility</a:t>
            </a:r>
            <a:r>
              <a:rPr lang="en-US" sz="3200" dirty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900" dirty="0"/>
              <a:t>Team Guam Task Force Meetings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900" dirty="0"/>
              <a:t>Design Concept Development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900" dirty="0"/>
              <a:t>A/E Design Services Phase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900" dirty="0"/>
              <a:t>Construction Services Phase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4427" y="2295194"/>
            <a:ext cx="5271791" cy="3499237"/>
          </a:xfrm>
        </p:spPr>
        <p:txBody>
          <a:bodyPr>
            <a:normAutofit fontScale="70000" lnSpcReduction="20000"/>
          </a:bodyPr>
          <a:lstStyle/>
          <a:p>
            <a:r>
              <a:rPr lang="en-US" sz="3200" u="sng" dirty="0"/>
              <a:t>Alternate Care Facility</a:t>
            </a:r>
            <a:r>
              <a:rPr lang="en-US" sz="3200" dirty="0"/>
              <a:t> (at SNF in Barrigada)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900" dirty="0"/>
              <a:t>FEMA PA Improvement Project (Awarded 12-07-20 @ $15M)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600" dirty="0"/>
              <a:t>Medical Pandemic Isolation Facility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600" dirty="0"/>
              <a:t>HVAC System, Negative Pressure and Medical Capabilities Upgrades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600" dirty="0"/>
              <a:t>Scope includes a bed capacity of 54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900" dirty="0"/>
              <a:t>Next Steps Forward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600" dirty="0"/>
              <a:t>A/E Design Services Phase(s)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600" dirty="0"/>
              <a:t>Construction Services Phase(s)</a:t>
            </a:r>
          </a:p>
          <a:p>
            <a:pPr marL="457200" lvl="1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18" descr="MCBD20207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878" y="4246985"/>
            <a:ext cx="3896751" cy="154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z="1400" b="1" smtClean="0"/>
              <a:t>22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06643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89100" y="1697701"/>
            <a:ext cx="10598443" cy="433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1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FACILITY COMPONENTS, DESCRIPTION &amp; STRUCTURE</a:t>
            </a:r>
            <a:endParaRPr lang="en-US" sz="1875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5" indent="-428625">
              <a:lnSpc>
                <a:spcPct val="200000"/>
              </a:lnSpc>
              <a:buFont typeface="+mj-lt"/>
              <a:buAutoNum type="alphaUcPeriod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250-300 Acute Care Beds – Single-Room Inpatient Beds</a:t>
            </a:r>
          </a:p>
          <a:p>
            <a:pPr marL="428625" indent="-428625">
              <a:buFont typeface="+mj-lt"/>
              <a:buAutoNum type="alphaUcPeriod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3-Storey High and 1 or 2-Storey Underground to include Employee Parking, Communications/Command Centers, IT/MIS, Auditorium &amp; Training Rooms, Materials Management &amp; Warehouse, FM Shops, ES Spaces.</a:t>
            </a:r>
          </a:p>
          <a:p>
            <a:pPr marL="428625" indent="-428625">
              <a:lnSpc>
                <a:spcPct val="150000"/>
              </a:lnSpc>
              <a:buFont typeface="+mj-lt"/>
              <a:buAutoNum type="alphaUcPeriod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Chapel/Meditation/Prayer</a:t>
            </a:r>
          </a:p>
          <a:p>
            <a:pPr marL="428625" indent="-428625">
              <a:lnSpc>
                <a:spcPct val="150000"/>
              </a:lnSpc>
              <a:buFont typeface="+mj-lt"/>
              <a:buAutoNum type="alphaUcPeriod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Long-Term Acute Care (LTAC)/Long-Term Care Facility (LTCF)/Skilled Nursing Facility</a:t>
            </a:r>
          </a:p>
          <a:p>
            <a:pPr marL="428625" indent="-428625">
              <a:buFont typeface="+mj-lt"/>
              <a:buAutoNum type="alphaUcPeriod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In a separate building adjacent to the hospital an ANNEX for Outpatient Clinics – Cardiology, IV Infusion, Oncology, Orthopedic, Post-Surgery, Primary Care, Pulmonary Care and Rehabilitation Therapy</a:t>
            </a:r>
          </a:p>
          <a:p>
            <a:pPr marL="428625" indent="-428625">
              <a:lnSpc>
                <a:spcPct val="150000"/>
              </a:lnSpc>
              <a:buFont typeface="+mj-lt"/>
              <a:buAutoNum type="alphaUcPeriod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Veterans Outpatient Clinic</a:t>
            </a:r>
          </a:p>
          <a:p>
            <a:pPr marL="428625" indent="-428625">
              <a:lnSpc>
                <a:spcPct val="150000"/>
              </a:lnSpc>
              <a:buFont typeface="+mj-lt"/>
              <a:buAutoNum type="alphaUcPeriod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DISID</a:t>
            </a:r>
          </a:p>
          <a:p>
            <a:pPr marL="428625" indent="-428625">
              <a:lnSpc>
                <a:spcPct val="150000"/>
              </a:lnSpc>
              <a:buFont typeface="+mj-lt"/>
              <a:buAutoNum type="alphaUcPeriod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Morgue and CME Morgue</a:t>
            </a:r>
          </a:p>
          <a:p>
            <a:pPr marL="428625" indent="-428625">
              <a:lnSpc>
                <a:spcPct val="150000"/>
              </a:lnSpc>
              <a:buFont typeface="+mj-lt"/>
              <a:buAutoNum type="alphaUcPeriod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Viewing Room</a:t>
            </a:r>
          </a:p>
          <a:p>
            <a:pPr marL="428625" indent="-428625">
              <a:lnSpc>
                <a:spcPct val="150000"/>
              </a:lnSpc>
              <a:buFont typeface="+mj-lt"/>
              <a:buAutoNum type="alphaUcPeriod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Volunteers’ Gift Shop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z="1400" b="1" smtClean="0"/>
              <a:t>23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3205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3865" y="1511263"/>
            <a:ext cx="11704163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25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INPATIENT CLINICAL/DIRECT PATIENT CARE/MEDICAL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5961" y="2305730"/>
            <a:ext cx="4857750" cy="3819544"/>
          </a:xfrm>
        </p:spPr>
        <p:txBody>
          <a:bodyPr>
            <a:noAutofit/>
          </a:bodyPr>
          <a:lstStyle/>
          <a:p>
            <a:r>
              <a:rPr lang="en-US" sz="1406" dirty="0">
                <a:latin typeface="Arial" panose="020B0604020202020204" pitchFamily="34" charset="0"/>
                <a:cs typeface="Arial" panose="020B0604020202020204" pitchFamily="34" charset="0"/>
              </a:rPr>
              <a:t>Anesthesia</a:t>
            </a:r>
          </a:p>
          <a:p>
            <a:r>
              <a:rPr lang="en-US" sz="1406" dirty="0">
                <a:latin typeface="Arial" panose="020B0604020202020204" pitchFamily="34" charset="0"/>
                <a:cs typeface="Arial" panose="020B0604020202020204" pitchFamily="34" charset="0"/>
              </a:rPr>
              <a:t>Burn Care Unit</a:t>
            </a:r>
          </a:p>
          <a:p>
            <a:r>
              <a:rPr lang="en-US" sz="1406" dirty="0">
                <a:latin typeface="Arial" panose="020B0604020202020204" pitchFamily="34" charset="0"/>
                <a:cs typeface="Arial" panose="020B0604020202020204" pitchFamily="34" charset="0"/>
              </a:rPr>
              <a:t>Cardiology/</a:t>
            </a:r>
            <a:r>
              <a:rPr lang="en-US" sz="1406" dirty="0" err="1">
                <a:latin typeface="Arial" panose="020B0604020202020204" pitchFamily="34" charset="0"/>
                <a:cs typeface="Arial" panose="020B0604020202020204" pitchFamily="34" charset="0"/>
              </a:rPr>
              <a:t>Angiosuite</a:t>
            </a:r>
            <a:endParaRPr lang="en-US" sz="140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6" dirty="0">
                <a:latin typeface="Arial" panose="020B0604020202020204" pitchFamily="34" charset="0"/>
                <a:cs typeface="Arial" panose="020B0604020202020204" pitchFamily="34" charset="0"/>
              </a:rPr>
              <a:t>Dietary &amp; Cafeteria</a:t>
            </a:r>
          </a:p>
          <a:p>
            <a:r>
              <a:rPr lang="en-US" sz="1406" dirty="0">
                <a:latin typeface="Arial" panose="020B0604020202020204" pitchFamily="34" charset="0"/>
                <a:cs typeface="Arial" panose="020B0604020202020204" pitchFamily="34" charset="0"/>
              </a:rPr>
              <a:t>Employee Health &amp; Wellness </a:t>
            </a:r>
          </a:p>
          <a:p>
            <a:r>
              <a:rPr lang="en-US" sz="1406" dirty="0">
                <a:latin typeface="Arial" panose="020B0604020202020204" pitchFamily="34" charset="0"/>
                <a:cs typeface="Arial" panose="020B0604020202020204" pitchFamily="34" charset="0"/>
              </a:rPr>
              <a:t>ER and Urgent Care Clinic</a:t>
            </a:r>
          </a:p>
          <a:p>
            <a:r>
              <a:rPr lang="en-US" sz="1406" dirty="0">
                <a:latin typeface="Arial" panose="020B0604020202020204" pitchFamily="34" charset="0"/>
                <a:cs typeface="Arial" panose="020B0604020202020204" pitchFamily="34" charset="0"/>
              </a:rPr>
              <a:t>Infection Control </a:t>
            </a:r>
          </a:p>
          <a:p>
            <a:r>
              <a:rPr lang="en-US" sz="1406" dirty="0">
                <a:latin typeface="Arial" panose="020B0604020202020204" pitchFamily="34" charset="0"/>
                <a:cs typeface="Arial" panose="020B0604020202020204" pitchFamily="34" charset="0"/>
              </a:rPr>
              <a:t>ICU/CCU/Progressive Care Unit (PCU)</a:t>
            </a:r>
          </a:p>
          <a:p>
            <a:r>
              <a:rPr lang="en-US" sz="1406" dirty="0">
                <a:latin typeface="Arial" panose="020B0604020202020204" pitchFamily="34" charset="0"/>
                <a:cs typeface="Arial" panose="020B0604020202020204" pitchFamily="34" charset="0"/>
              </a:rPr>
              <a:t>Inpatient Hemodialysis</a:t>
            </a:r>
          </a:p>
          <a:p>
            <a:r>
              <a:rPr lang="en-US" sz="1406" dirty="0"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</a:p>
          <a:p>
            <a:r>
              <a:rPr lang="en-US" sz="1406" dirty="0">
                <a:latin typeface="Arial" panose="020B0604020202020204" pitchFamily="34" charset="0"/>
                <a:cs typeface="Arial" panose="020B0604020202020204" pitchFamily="34" charset="0"/>
              </a:rPr>
              <a:t>MCH Units – L&amp;D, OBN/NICU, OBW, </a:t>
            </a:r>
            <a:r>
              <a:rPr lang="en-US" sz="1406" dirty="0" err="1">
                <a:latin typeface="Arial" panose="020B0604020202020204" pitchFamily="34" charset="0"/>
                <a:cs typeface="Arial" panose="020B0604020202020204" pitchFamily="34" charset="0"/>
              </a:rPr>
              <a:t>Peds</a:t>
            </a:r>
            <a:r>
              <a:rPr lang="en-US" sz="1406" dirty="0">
                <a:latin typeface="Arial" panose="020B0604020202020204" pitchFamily="34" charset="0"/>
                <a:cs typeface="Arial" panose="020B0604020202020204" pitchFamily="34" charset="0"/>
              </a:rPr>
              <a:t>/PICU</a:t>
            </a:r>
          </a:p>
          <a:p>
            <a:r>
              <a:rPr lang="en-US" sz="1406" dirty="0">
                <a:latin typeface="Arial" panose="020B0604020202020204" pitchFamily="34" charset="0"/>
                <a:cs typeface="Arial" panose="020B0604020202020204" pitchFamily="34" charset="0"/>
              </a:rPr>
              <a:t>Medical Surgical &amp; Oncology Unit</a:t>
            </a:r>
          </a:p>
          <a:p>
            <a:r>
              <a:rPr lang="en-US" sz="1406" dirty="0">
                <a:latin typeface="Arial" panose="020B0604020202020204" pitchFamily="34" charset="0"/>
                <a:cs typeface="Arial" panose="020B0604020202020204" pitchFamily="34" charset="0"/>
              </a:rPr>
              <a:t>Medical Telemetry</a:t>
            </a:r>
          </a:p>
          <a:p>
            <a:endParaRPr lang="en-US" sz="1406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6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6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6259" y="2305731"/>
            <a:ext cx="5357813" cy="3652010"/>
          </a:xfrm>
        </p:spPr>
        <p:txBody>
          <a:bodyPr>
            <a:noAutofit/>
          </a:bodyPr>
          <a:lstStyle/>
          <a:p>
            <a:pPr lvl="0"/>
            <a:r>
              <a:rPr lang="en-US" sz="1406" dirty="0">
                <a:latin typeface="Arial" panose="020B0604020202020204" pitchFamily="34" charset="0"/>
                <a:cs typeface="Arial" panose="020B0604020202020204" pitchFamily="34" charset="0"/>
              </a:rPr>
              <a:t>Operating Room/Surgery – 6 OR Suites for general surgery, orthopedics, robotics; 1 Procedure room/suite; 1 Cardiac Cath suite; 1 IR</a:t>
            </a:r>
          </a:p>
          <a:p>
            <a:pPr lvl="0"/>
            <a:r>
              <a:rPr lang="en-US" sz="1406" dirty="0">
                <a:latin typeface="Arial" panose="020B0604020202020204" pitchFamily="34" charset="0"/>
                <a:cs typeface="Arial" panose="020B0604020202020204" pitchFamily="34" charset="0"/>
              </a:rPr>
              <a:t>Pharmacy</a:t>
            </a:r>
          </a:p>
          <a:p>
            <a:pPr lvl="0"/>
            <a:r>
              <a:rPr lang="en-US" sz="1406" dirty="0">
                <a:latin typeface="Arial" panose="020B0604020202020204" pitchFamily="34" charset="0"/>
                <a:cs typeface="Arial" panose="020B0604020202020204" pitchFamily="34" charset="0"/>
              </a:rPr>
              <a:t>Quality Management/Utilization Review</a:t>
            </a:r>
          </a:p>
          <a:p>
            <a:pPr lvl="0"/>
            <a:r>
              <a:rPr lang="en-US" sz="1406" dirty="0">
                <a:latin typeface="Arial" panose="020B0604020202020204" pitchFamily="34" charset="0"/>
                <a:cs typeface="Arial" panose="020B0604020202020204" pitchFamily="34" charset="0"/>
              </a:rPr>
              <a:t>Radiology/Interventional Radiology – CT Scan, Fluoroscopy, MRI, Nuclear, PET, Ultrasonography</a:t>
            </a:r>
          </a:p>
          <a:p>
            <a:pPr lvl="0"/>
            <a:r>
              <a:rPr lang="en-US" sz="1406" dirty="0">
                <a:latin typeface="Arial" panose="020B0604020202020204" pitchFamily="34" charset="0"/>
                <a:cs typeface="Arial" panose="020B0604020202020204" pitchFamily="34" charset="0"/>
              </a:rPr>
              <a:t>Rehabilitation Therapy</a:t>
            </a:r>
          </a:p>
          <a:p>
            <a:pPr lvl="0"/>
            <a:r>
              <a:rPr lang="en-US" sz="1406" dirty="0">
                <a:latin typeface="Arial" panose="020B0604020202020204" pitchFamily="34" charset="0"/>
                <a:cs typeface="Arial" panose="020B0604020202020204" pitchFamily="34" charset="0"/>
              </a:rPr>
              <a:t>Respiratory Therapy</a:t>
            </a:r>
          </a:p>
          <a:p>
            <a:pPr lvl="0"/>
            <a:r>
              <a:rPr lang="en-US" sz="1406" dirty="0">
                <a:latin typeface="Arial" panose="020B0604020202020204" pitchFamily="34" charset="0"/>
                <a:cs typeface="Arial" panose="020B0604020202020204" pitchFamily="34" charset="0"/>
              </a:rPr>
              <a:t>Social Services</a:t>
            </a:r>
          </a:p>
          <a:p>
            <a:pPr lvl="0"/>
            <a:r>
              <a:rPr lang="en-US" sz="1406" dirty="0">
                <a:latin typeface="Arial" panose="020B0604020202020204" pitchFamily="34" charset="0"/>
                <a:cs typeface="Arial" panose="020B0604020202020204" pitchFamily="34" charset="0"/>
              </a:rPr>
              <a:t>Special Services</a:t>
            </a:r>
          </a:p>
          <a:p>
            <a:pPr lvl="0"/>
            <a:r>
              <a:rPr lang="en-US" sz="1406" dirty="0">
                <a:latin typeface="Arial" panose="020B0604020202020204" pitchFamily="34" charset="0"/>
                <a:cs typeface="Arial" panose="020B0604020202020204" pitchFamily="34" charset="0"/>
              </a:rPr>
              <a:t>Surgical Unit</a:t>
            </a:r>
          </a:p>
          <a:p>
            <a:pPr lvl="0"/>
            <a:r>
              <a:rPr lang="en-US" sz="1406" dirty="0">
                <a:latin typeface="Arial" panose="020B0604020202020204" pitchFamily="34" charset="0"/>
                <a:cs typeface="Arial" panose="020B0604020202020204" pitchFamily="34" charset="0"/>
              </a:rPr>
              <a:t>Wound Care Program &amp; Hyperbaric Chamber</a:t>
            </a:r>
          </a:p>
          <a:p>
            <a:pPr lvl="0"/>
            <a:r>
              <a:rPr lang="en-US" sz="1406" dirty="0">
                <a:latin typeface="Arial" panose="020B0604020202020204" pitchFamily="34" charset="0"/>
                <a:cs typeface="Arial" panose="020B0604020202020204" pitchFamily="34" charset="0"/>
              </a:rPr>
              <a:t>4-Bed Acute Inpatient “Secured” Care Unit</a:t>
            </a:r>
          </a:p>
          <a:p>
            <a:pPr lvl="0"/>
            <a:endParaRPr lang="en-US" sz="1406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6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z="1400" b="1" smtClean="0"/>
              <a:t>24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192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0427" y="1446257"/>
            <a:ext cx="11430000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25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ADMINISTRATION/OPERATIONS/NON-CLINICAL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8823" y="2165622"/>
            <a:ext cx="3852224" cy="3917529"/>
          </a:xfrm>
        </p:spPr>
        <p:txBody>
          <a:bodyPr>
            <a:noAutofit/>
          </a:bodyPr>
          <a:lstStyle/>
          <a:p>
            <a:r>
              <a:rPr lang="en-US" sz="1406" dirty="0">
                <a:latin typeface="Arial" panose="020B0604020202020204" pitchFamily="34" charset="0"/>
                <a:cs typeface="Arial" panose="020B0604020202020204" pitchFamily="34" charset="0"/>
              </a:rPr>
              <a:t>Administration Office</a:t>
            </a:r>
          </a:p>
          <a:p>
            <a:r>
              <a:rPr lang="en-US" sz="1406" dirty="0">
                <a:latin typeface="Arial" panose="020B0604020202020204" pitchFamily="34" charset="0"/>
                <a:cs typeface="Arial" panose="020B0604020202020204" pitchFamily="34" charset="0"/>
              </a:rPr>
              <a:t>Accounting/Fiscal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19" dirty="0">
                <a:latin typeface="Arial" panose="020B0604020202020204" pitchFamily="34" charset="0"/>
                <a:cs typeface="Arial" panose="020B0604020202020204" pitchFamily="34" charset="0"/>
              </a:rPr>
              <a:t>Medical Records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19" dirty="0">
                <a:latin typeface="Arial" panose="020B0604020202020204" pitchFamily="34" charset="0"/>
                <a:cs typeface="Arial" panose="020B0604020202020204" pitchFamily="34" charset="0"/>
              </a:rPr>
              <a:t>Patient Affairs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19" dirty="0">
                <a:latin typeface="Arial" panose="020B0604020202020204" pitchFamily="34" charset="0"/>
                <a:cs typeface="Arial" panose="020B0604020202020204" pitchFamily="34" charset="0"/>
              </a:rPr>
              <a:t>Patient Registration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19" dirty="0">
                <a:latin typeface="Arial" panose="020B0604020202020204" pitchFamily="34" charset="0"/>
                <a:cs typeface="Arial" panose="020B0604020202020204" pitchFamily="34" charset="0"/>
              </a:rPr>
              <a:t>Payroll</a:t>
            </a:r>
          </a:p>
          <a:p>
            <a:r>
              <a:rPr lang="en-US" sz="1406" dirty="0">
                <a:latin typeface="Arial" panose="020B0604020202020204" pitchFamily="34" charset="0"/>
                <a:cs typeface="Arial" panose="020B0604020202020204" pitchFamily="34" charset="0"/>
              </a:rPr>
              <a:t>Central Supply </a:t>
            </a:r>
          </a:p>
          <a:p>
            <a:r>
              <a:rPr lang="en-US" sz="1406" dirty="0">
                <a:latin typeface="Arial" panose="020B0604020202020204" pitchFamily="34" charset="0"/>
                <a:cs typeface="Arial" panose="020B0604020202020204" pitchFamily="34" charset="0"/>
              </a:rPr>
              <a:t>Communications Center</a:t>
            </a:r>
          </a:p>
          <a:p>
            <a:r>
              <a:rPr lang="en-US" sz="1406" dirty="0">
                <a:latin typeface="Arial" panose="020B0604020202020204" pitchFamily="34" charset="0"/>
                <a:cs typeface="Arial" panose="020B0604020202020204" pitchFamily="34" charset="0"/>
              </a:rPr>
              <a:t>Compliance/Regulatory Office</a:t>
            </a:r>
          </a:p>
          <a:p>
            <a:r>
              <a:rPr lang="en-US" sz="1406" dirty="0">
                <a:latin typeface="Arial" panose="020B0604020202020204" pitchFamily="34" charset="0"/>
                <a:cs typeface="Arial" panose="020B0604020202020204" pitchFamily="34" charset="0"/>
              </a:rPr>
              <a:t>Education/CME</a:t>
            </a:r>
          </a:p>
          <a:p>
            <a:r>
              <a:rPr lang="en-US" sz="1406" dirty="0">
                <a:latin typeface="Arial" panose="020B0604020202020204" pitchFamily="34" charset="0"/>
                <a:cs typeface="Arial" panose="020B0604020202020204" pitchFamily="34" charset="0"/>
              </a:rPr>
              <a:t>HR and  EEO</a:t>
            </a:r>
          </a:p>
          <a:p>
            <a:r>
              <a:rPr lang="en-US" sz="1406" dirty="0">
                <a:latin typeface="Arial" panose="020B0604020202020204" pitchFamily="34" charset="0"/>
                <a:cs typeface="Arial" panose="020B0604020202020204" pitchFamily="34" charset="0"/>
              </a:rPr>
              <a:t>Environmental/Housekeeping</a:t>
            </a:r>
          </a:p>
          <a:p>
            <a:r>
              <a:rPr lang="en-US" sz="1406" dirty="0">
                <a:latin typeface="Arial" panose="020B0604020202020204" pitchFamily="34" charset="0"/>
                <a:cs typeface="Arial" panose="020B0604020202020204" pitchFamily="34" charset="0"/>
              </a:rPr>
              <a:t>Facilities Maintenance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19" dirty="0">
                <a:latin typeface="Arial" panose="020B0604020202020204" pitchFamily="34" charset="0"/>
                <a:cs typeface="Arial" panose="020B0604020202020204" pitchFamily="34" charset="0"/>
              </a:rPr>
              <a:t>Biomedical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19" dirty="0">
                <a:latin typeface="Arial" panose="020B0604020202020204" pitchFamily="34" charset="0"/>
                <a:cs typeface="Arial" panose="020B0604020202020204" pitchFamily="34" charset="0"/>
              </a:rPr>
              <a:t>Biohazard Waste</a:t>
            </a:r>
          </a:p>
          <a:p>
            <a:endParaRPr lang="en-US" sz="1406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9000" y="2165622"/>
            <a:ext cx="4857750" cy="3999508"/>
          </a:xfrm>
        </p:spPr>
        <p:txBody>
          <a:bodyPr>
            <a:noAutofit/>
          </a:bodyPr>
          <a:lstStyle/>
          <a:p>
            <a:r>
              <a:rPr lang="en-US" sz="1406" dirty="0">
                <a:latin typeface="Arial" panose="020B0604020202020204" pitchFamily="34" charset="0"/>
                <a:cs typeface="Arial" panose="020B0604020202020204" pitchFamily="34" charset="0"/>
              </a:rPr>
              <a:t>Facilities Maintenance – Cont’d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19" dirty="0">
                <a:latin typeface="Arial" panose="020B0604020202020204" pitchFamily="34" charset="0"/>
                <a:cs typeface="Arial" panose="020B0604020202020204" pitchFamily="34" charset="0"/>
              </a:rPr>
              <a:t>Carpentry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19" dirty="0">
                <a:latin typeface="Arial" panose="020B0604020202020204" pitchFamily="34" charset="0"/>
                <a:cs typeface="Arial" panose="020B0604020202020204" pitchFamily="34" charset="0"/>
              </a:rPr>
              <a:t>Electrical Distribution System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19" dirty="0">
                <a:latin typeface="Arial" panose="020B0604020202020204" pitchFamily="34" charset="0"/>
                <a:cs typeface="Arial" panose="020B0604020202020204" pitchFamily="34" charset="0"/>
              </a:rPr>
              <a:t>Grounds Maintenance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19" dirty="0">
                <a:latin typeface="Arial" panose="020B0604020202020204" pitchFamily="34" charset="0"/>
                <a:cs typeface="Arial" panose="020B0604020202020204" pitchFamily="34" charset="0"/>
              </a:rPr>
              <a:t>Medical Staff Office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19" dirty="0">
                <a:latin typeface="Arial" panose="020B0604020202020204" pitchFamily="34" charset="0"/>
                <a:cs typeface="Arial" panose="020B0604020202020204" pitchFamily="34" charset="0"/>
              </a:rPr>
              <a:t>Utilities/Water System</a:t>
            </a:r>
          </a:p>
          <a:p>
            <a:r>
              <a:rPr lang="en-US" sz="1406" dirty="0">
                <a:latin typeface="Arial" panose="020B0604020202020204" pitchFamily="34" charset="0"/>
                <a:cs typeface="Arial" panose="020B0604020202020204" pitchFamily="34" charset="0"/>
              </a:rPr>
              <a:t>Guest Relations</a:t>
            </a:r>
          </a:p>
          <a:p>
            <a:r>
              <a:rPr lang="en-US" sz="1406" dirty="0">
                <a:latin typeface="Arial" panose="020B0604020202020204" pitchFamily="34" charset="0"/>
                <a:cs typeface="Arial" panose="020B0604020202020204" pitchFamily="34" charset="0"/>
              </a:rPr>
              <a:t>Information Technology/MIS</a:t>
            </a:r>
          </a:p>
          <a:p>
            <a:r>
              <a:rPr lang="en-US" sz="1406" dirty="0">
                <a:latin typeface="Arial" panose="020B0604020202020204" pitchFamily="34" charset="0"/>
                <a:cs typeface="Arial" panose="020B0604020202020204" pitchFamily="34" charset="0"/>
              </a:rPr>
              <a:t>Materials Management/Warehouse</a:t>
            </a:r>
          </a:p>
          <a:p>
            <a:r>
              <a:rPr lang="en-US" sz="1406" dirty="0">
                <a:latin typeface="Arial" panose="020B0604020202020204" pitchFamily="34" charset="0"/>
                <a:cs typeface="Arial" panose="020B0604020202020204" pitchFamily="34" charset="0"/>
              </a:rPr>
              <a:t>Nursing Administration</a:t>
            </a:r>
          </a:p>
          <a:p>
            <a:r>
              <a:rPr lang="en-US" sz="1406" dirty="0"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</a:p>
          <a:p>
            <a:r>
              <a:rPr lang="en-US" sz="1406" dirty="0">
                <a:latin typeface="Arial" panose="020B0604020202020204" pitchFamily="34" charset="0"/>
                <a:cs typeface="Arial" panose="020B0604020202020204" pitchFamily="34" charset="0"/>
              </a:rPr>
              <a:t>Quality Management/Utilization Review</a:t>
            </a:r>
          </a:p>
          <a:p>
            <a:r>
              <a:rPr lang="en-US" sz="1406" dirty="0">
                <a:latin typeface="Arial" panose="020B0604020202020204" pitchFamily="34" charset="0"/>
                <a:cs typeface="Arial" panose="020B0604020202020204" pitchFamily="34" charset="0"/>
              </a:rPr>
              <a:t>Risk Management</a:t>
            </a:r>
          </a:p>
          <a:p>
            <a:r>
              <a:rPr lang="en-US" sz="1406" dirty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</a:p>
          <a:p>
            <a:r>
              <a:rPr lang="en-US" sz="1406" dirty="0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</a:p>
          <a:p>
            <a:endParaRPr lang="en-US" sz="1406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z="1400" b="1" smtClean="0"/>
              <a:t>25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19201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907" y="2823097"/>
            <a:ext cx="10515600" cy="2088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002060"/>
                </a:solidFill>
              </a:rPr>
              <a:t>Thank you for this information sharing opportunity.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z="1400" b="1" smtClean="0"/>
              <a:t>26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17070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322334"/>
              </p:ext>
            </p:extLst>
          </p:nvPr>
        </p:nvGraphicFramePr>
        <p:xfrm>
          <a:off x="282804" y="1588422"/>
          <a:ext cx="11613823" cy="488222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2318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9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76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396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06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BOARD OF TRUSTEES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EXECUTIVE MANAGEMENT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449">
                <a:tc>
                  <a:txBody>
                    <a:bodyPr/>
                    <a:lstStyle/>
                    <a:p>
                      <a:r>
                        <a:rPr lang="en-US" sz="1600" dirty="0"/>
                        <a:t>Theresa Obispo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Chairperson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Lillian Perez-Posadas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Hospital Administrator/CEO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783">
                <a:tc>
                  <a:txBody>
                    <a:bodyPr/>
                    <a:lstStyle/>
                    <a:p>
                      <a:r>
                        <a:rPr lang="en-US" sz="1600" dirty="0"/>
                        <a:t>Melissa Waibel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Vice-chairperson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William</a:t>
                      </a:r>
                      <a:r>
                        <a:rPr lang="en-US" sz="1600" baseline="0" dirty="0"/>
                        <a:t> N. Kando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Associate Administrator</a:t>
                      </a:r>
                      <a:r>
                        <a:rPr lang="en-US" sz="1600" baseline="0" dirty="0"/>
                        <a:t> of Operations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792">
                <a:tc>
                  <a:txBody>
                    <a:bodyPr/>
                    <a:lstStyle/>
                    <a:p>
                      <a:r>
                        <a:rPr lang="en-US" sz="1600" dirty="0"/>
                        <a:t>Sarah Thomas-Nededog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Secretary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Annie Bordallo, M.D.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Associate Administrator of Medical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449">
                <a:tc>
                  <a:txBody>
                    <a:bodyPr/>
                    <a:lstStyle/>
                    <a:p>
                      <a:r>
                        <a:rPr lang="en-US" sz="1600" dirty="0"/>
                        <a:t>Byron Evaristo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Treasurer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Joleen Aguon, M.D.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Associate Administrator of Clinical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449">
                <a:tc>
                  <a:txBody>
                    <a:bodyPr/>
                    <a:lstStyle/>
                    <a:p>
                      <a:r>
                        <a:rPr lang="en-US" sz="1600" dirty="0"/>
                        <a:t>Sharon Davis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Trustee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Don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Rabanal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Assistant Administrator of Administrative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853">
                <a:tc>
                  <a:txBody>
                    <a:bodyPr/>
                    <a:lstStyle/>
                    <a:p>
                      <a:r>
                        <a:rPr lang="en-US" sz="1600" dirty="0"/>
                        <a:t>Sonia Siliang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Trustee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Christine </a:t>
                      </a:r>
                      <a:r>
                        <a:rPr lang="en-US" sz="1600" baseline="0" dirty="0" err="1"/>
                        <a:t>Tuquero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Assistant Administrator of Nursing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953">
                <a:tc>
                  <a:txBody>
                    <a:bodyPr/>
                    <a:lstStyle/>
                    <a:p>
                      <a:r>
                        <a:rPr lang="en-US" sz="1600" dirty="0" err="1"/>
                        <a:t>Glynis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Almonte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Trustee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Liezl</a:t>
                      </a:r>
                      <a:r>
                        <a:rPr lang="en-US" sz="1600" baseline="0" dirty="0"/>
                        <a:t> Concepcion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Deputy Assistant Administrator of Nursing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449">
                <a:tc>
                  <a:txBody>
                    <a:bodyPr/>
                    <a:lstStyle/>
                    <a:p>
                      <a:r>
                        <a:rPr lang="en-US" sz="1600" dirty="0"/>
                        <a:t>Michael Um,</a:t>
                      </a:r>
                      <a:r>
                        <a:rPr lang="en-US" sz="1600" baseline="0" dirty="0"/>
                        <a:t> M.D.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Trustee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Yukari Hechanova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Chief Financial Officer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8186">
                <a:tc>
                  <a:txBody>
                    <a:bodyPr/>
                    <a:lstStyle/>
                    <a:p>
                      <a:r>
                        <a:rPr lang="en-US" sz="1600" dirty="0"/>
                        <a:t>Evangeline</a:t>
                      </a:r>
                      <a:r>
                        <a:rPr lang="en-US" sz="1600" baseline="0" dirty="0"/>
                        <a:t> Allen</a:t>
                      </a:r>
                      <a:endParaRPr lang="en-US" sz="1600" dirty="0"/>
                    </a:p>
                  </a:txBody>
                  <a:tcPr>
                    <a:solidFill>
                      <a:srgbClr val="7F76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Trustee</a:t>
                      </a:r>
                    </a:p>
                  </a:txBody>
                  <a:tcPr>
                    <a:solidFill>
                      <a:srgbClr val="7F765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Danielle Manglona</a:t>
                      </a:r>
                    </a:p>
                  </a:txBody>
                  <a:tcPr>
                    <a:solidFill>
                      <a:srgbClr val="7F76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Administrator of Quality, Patient Safety &amp; Regulatory Compliance</a:t>
                      </a:r>
                    </a:p>
                  </a:txBody>
                  <a:tcPr>
                    <a:solidFill>
                      <a:srgbClr val="7F76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740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A195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A195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Belle Rada</a:t>
                      </a:r>
                    </a:p>
                  </a:txBody>
                  <a:tcPr>
                    <a:solidFill>
                      <a:srgbClr val="A1957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Assistant Administrator of</a:t>
                      </a:r>
                      <a:r>
                        <a:rPr lang="en-US" sz="1600" baseline="0" dirty="0"/>
                        <a:t> Professional Support Services</a:t>
                      </a:r>
                      <a:endParaRPr lang="en-US" sz="1600" dirty="0"/>
                    </a:p>
                  </a:txBody>
                  <a:tcPr>
                    <a:solidFill>
                      <a:srgbClr val="A195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607553"/>
                  </a:ext>
                </a:extLst>
              </a:tr>
              <a:tr h="384449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z="1400" b="1" smtClean="0"/>
              <a:t>3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16288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1268" y="1447800"/>
            <a:ext cx="7664777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Strategic Plan (2018-2022)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73363"/>
            <a:ext cx="10515600" cy="3403600"/>
          </a:xfrm>
        </p:spPr>
        <p:txBody>
          <a:bodyPr>
            <a:normAutofit/>
          </a:bodyPr>
          <a:lstStyle/>
          <a:p>
            <a:r>
              <a:rPr lang="en-US" dirty="0"/>
              <a:t>GMHA’s </a:t>
            </a:r>
            <a:r>
              <a:rPr lang="en-US" u="sng" dirty="0"/>
              <a:t>Mission</a:t>
            </a:r>
            <a:r>
              <a:rPr lang="en-US" dirty="0"/>
              <a:t> is “to provide quality patient care in a safe environment” </a:t>
            </a:r>
            <a:r>
              <a:rPr lang="en-US" i="1" dirty="0"/>
              <a:t>(ref. Policy A-110 of the Administrative Manual)</a:t>
            </a:r>
            <a:r>
              <a:rPr lang="en-US" dirty="0"/>
              <a:t>; and</a:t>
            </a:r>
          </a:p>
          <a:p>
            <a:r>
              <a:rPr lang="en-US" dirty="0"/>
              <a:t>GMHA’s </a:t>
            </a:r>
            <a:r>
              <a:rPr lang="en-US" u="sng" dirty="0"/>
              <a:t>Vision</a:t>
            </a:r>
            <a:r>
              <a:rPr lang="en-US" dirty="0"/>
              <a:t> is “to achieve a culture and environment of safety and quality patient care meeting national standards and addressing the needs of the Community in a fiscally responsible, autonomous hospital” </a:t>
            </a:r>
            <a:r>
              <a:rPr lang="en-US" i="1" dirty="0"/>
              <a:t>(ref. Policy A-100 of the Administrative Manual).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z="1400" b="1" smtClean="0"/>
              <a:t>4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43516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718" y="1466656"/>
            <a:ext cx="8271328" cy="54981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Strategic Plan (CY2021 Objectives)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0103884"/>
              </p:ext>
            </p:extLst>
          </p:nvPr>
        </p:nvGraphicFramePr>
        <p:xfrm>
          <a:off x="556181" y="2209142"/>
          <a:ext cx="11151909" cy="406218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825722">
                  <a:extLst>
                    <a:ext uri="{9D8B030D-6E8A-4147-A177-3AD203B41FA5}">
                      <a16:colId xmlns:a16="http://schemas.microsoft.com/office/drawing/2014/main" val="2659885095"/>
                    </a:ext>
                  </a:extLst>
                </a:gridCol>
                <a:gridCol w="8543755">
                  <a:extLst>
                    <a:ext uri="{9D8B030D-6E8A-4147-A177-3AD203B41FA5}">
                      <a16:colId xmlns:a16="http://schemas.microsoft.com/office/drawing/2014/main" val="3281065866"/>
                    </a:ext>
                  </a:extLst>
                </a:gridCol>
                <a:gridCol w="1782432">
                  <a:extLst>
                    <a:ext uri="{9D8B030D-6E8A-4147-A177-3AD203B41FA5}">
                      <a16:colId xmlns:a16="http://schemas.microsoft.com/office/drawing/2014/main" val="1437345123"/>
                    </a:ext>
                  </a:extLst>
                </a:gridCol>
              </a:tblGrid>
              <a:tr h="6630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Objective Statement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Completion Date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2862705"/>
                  </a:ext>
                </a:extLst>
              </a:tr>
              <a:tr h="3764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#1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Achieve/sustain a successful GMHA COVID-19 Response &amp; Recovery throughout CY2021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12/31/2021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1007630"/>
                  </a:ext>
                </a:extLst>
              </a:tr>
              <a:tr h="7106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#2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Ensure the created/restructured COVID Care Units are maintained in a state of “readiness” for immediate occupancy in the event of another COVID-19 surge throughout CY2021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12/31/2021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2774662"/>
                  </a:ext>
                </a:extLst>
              </a:tr>
              <a:tr h="6787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#3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Complete and analyze the responses of the Staff Development and Training Needs Assessment survey.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3/31/2021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615520"/>
                  </a:ext>
                </a:extLst>
              </a:tr>
              <a:tr h="3764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#4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Full implementation and “Go Live” of the </a:t>
                      </a:r>
                      <a:r>
                        <a:rPr lang="en-US" sz="1800" dirty="0" err="1">
                          <a:effectLst/>
                        </a:rPr>
                        <a:t>MedSphere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CareVue</a:t>
                      </a:r>
                      <a:r>
                        <a:rPr lang="en-US" sz="1800" dirty="0">
                          <a:effectLst/>
                        </a:rPr>
                        <a:t> EHR Project.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548503"/>
                  </a:ext>
                </a:extLst>
              </a:tr>
              <a:tr h="3764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#5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Complete the abatement and demolition of the GMH Z-Wing (Abatement completed 8-16-2021; anticipate completing</a:t>
                      </a:r>
                      <a:r>
                        <a:rPr lang="en-US" sz="1800" baseline="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Demolition</a:t>
                      </a:r>
                      <a:r>
                        <a:rPr lang="en-US" sz="1800" baseline="0" dirty="0">
                          <a:effectLst/>
                        </a:rPr>
                        <a:t> Design by 10/31/21; and commencing Demo in Q1 of CY2022; parking lot expansion phase to follow Demo Phase).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7184327"/>
                  </a:ext>
                </a:extLst>
              </a:tr>
              <a:tr h="3764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#6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Finish the design phase of the Alternate Care Facility (ACF) plan as approved by FEMA.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TBD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834849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z="1400" b="1" smtClean="0"/>
              <a:t>5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81482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445" y="1447801"/>
            <a:ext cx="8295588" cy="53574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Strategic Plan (CY2021 Objectives)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206035"/>
              </p:ext>
            </p:extLst>
          </p:nvPr>
        </p:nvGraphicFramePr>
        <p:xfrm>
          <a:off x="422468" y="2190376"/>
          <a:ext cx="11293312" cy="404133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836190">
                  <a:extLst>
                    <a:ext uri="{9D8B030D-6E8A-4147-A177-3AD203B41FA5}">
                      <a16:colId xmlns:a16="http://schemas.microsoft.com/office/drawing/2014/main" val="2387564309"/>
                    </a:ext>
                  </a:extLst>
                </a:gridCol>
                <a:gridCol w="8652086">
                  <a:extLst>
                    <a:ext uri="{9D8B030D-6E8A-4147-A177-3AD203B41FA5}">
                      <a16:colId xmlns:a16="http://schemas.microsoft.com/office/drawing/2014/main" val="2513551151"/>
                    </a:ext>
                  </a:extLst>
                </a:gridCol>
                <a:gridCol w="1805036">
                  <a:extLst>
                    <a:ext uri="{9D8B030D-6E8A-4147-A177-3AD203B41FA5}">
                      <a16:colId xmlns:a16="http://schemas.microsoft.com/office/drawing/2014/main" val="613783863"/>
                    </a:ext>
                  </a:extLst>
                </a:gridCol>
              </a:tblGrid>
              <a:tr h="7782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#7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Implement an enhanced and robust “Revenue Cycle Management” program to maximize the capturing of income-generating processes/services and monitor/track cost-saving opportunities - dependent on AGO’s review/approval as of GMHA RCM Contract).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6/30/2021 and Ongoing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extLst>
                  <a:ext uri="{0D108BD9-81ED-4DB2-BD59-A6C34878D82A}">
                    <a16:rowId xmlns:a16="http://schemas.microsoft.com/office/drawing/2014/main" val="3641694601"/>
                  </a:ext>
                </a:extLst>
              </a:tr>
              <a:tr h="7510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#8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Finalize and secure BOT approval of the hospital/healthcare specific personnel rules/policies with emphasis on the standards of patient care for an Acute Healthcare Facility - dependent on need for Legislative approval.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12/31/2021 (GMHA phase only)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extLst>
                  <a:ext uri="{0D108BD9-81ED-4DB2-BD59-A6C34878D82A}">
                    <a16:rowId xmlns:a16="http://schemas.microsoft.com/office/drawing/2014/main" val="527197615"/>
                  </a:ext>
                </a:extLst>
              </a:tr>
              <a:tr h="7510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#9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Commit/Effectuate active participation in the Health Quality Innovation Network (HQIN) by implementing evidenced-based innovative processes associated with improved patient safety outcomes.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3/31/2021 and Ongoing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extLst>
                  <a:ext uri="{0D108BD9-81ED-4DB2-BD59-A6C34878D82A}">
                    <a16:rowId xmlns:a16="http://schemas.microsoft.com/office/drawing/2014/main" val="1832036204"/>
                  </a:ext>
                </a:extLst>
              </a:tr>
              <a:tr h="4759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#10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Complete the A/E Design for the Hospital Roof Repair Upgrade and begin the roof repair project (commended A/E Design Phase</a:t>
                      </a:r>
                      <a:r>
                        <a:rPr lang="en-US" sz="1600" b="0" baseline="0" dirty="0">
                          <a:effectLst/>
                        </a:rPr>
                        <a:t> 7/30/21; anticipate bidding out Laboratory Roof Upgrade Phase by 11/23/21; and anticipate completion of full Design Package by 1/31/22</a:t>
                      </a:r>
                      <a:r>
                        <a:rPr lang="en-US" sz="1600" b="0" dirty="0">
                          <a:effectLst/>
                        </a:rPr>
                        <a:t>.  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1/31/2022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 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extLst>
                  <a:ext uri="{0D108BD9-81ED-4DB2-BD59-A6C34878D82A}">
                    <a16:rowId xmlns:a16="http://schemas.microsoft.com/office/drawing/2014/main" val="839622191"/>
                  </a:ext>
                </a:extLst>
              </a:tr>
              <a:tr h="352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#11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Commence repairing the roof in phases.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12/31/2021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extLst>
                  <a:ext uri="{0D108BD9-81ED-4DB2-BD59-A6C34878D82A}">
                    <a16:rowId xmlns:a16="http://schemas.microsoft.com/office/drawing/2014/main" val="1258526589"/>
                  </a:ext>
                </a:extLst>
              </a:tr>
              <a:tr h="5580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#12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Continue collaborating with and engaging GEDA to complete the Conceptual Design Plan for the new hospital facility.</a:t>
                      </a:r>
                    </a:p>
                  </a:txBody>
                  <a:tcPr marL="62738" marR="62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3/30/2021 &amp; monthly thereafter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extLst>
                  <a:ext uri="{0D108BD9-81ED-4DB2-BD59-A6C34878D82A}">
                    <a16:rowId xmlns:a16="http://schemas.microsoft.com/office/drawing/2014/main" val="308346826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z="1400" b="1" smtClean="0"/>
              <a:t>6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32406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3368" y="1474013"/>
            <a:ext cx="8266689" cy="53574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Strategic Plan (CY2021 Objectives)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0549827"/>
              </p:ext>
            </p:extLst>
          </p:nvPr>
        </p:nvGraphicFramePr>
        <p:xfrm>
          <a:off x="509048" y="2124221"/>
          <a:ext cx="11161337" cy="400320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826420">
                  <a:extLst>
                    <a:ext uri="{9D8B030D-6E8A-4147-A177-3AD203B41FA5}">
                      <a16:colId xmlns:a16="http://schemas.microsoft.com/office/drawing/2014/main" val="596921319"/>
                    </a:ext>
                  </a:extLst>
                </a:gridCol>
                <a:gridCol w="8550976">
                  <a:extLst>
                    <a:ext uri="{9D8B030D-6E8A-4147-A177-3AD203B41FA5}">
                      <a16:colId xmlns:a16="http://schemas.microsoft.com/office/drawing/2014/main" val="3725788205"/>
                    </a:ext>
                  </a:extLst>
                </a:gridCol>
                <a:gridCol w="1783941">
                  <a:extLst>
                    <a:ext uri="{9D8B030D-6E8A-4147-A177-3AD203B41FA5}">
                      <a16:colId xmlns:a16="http://schemas.microsoft.com/office/drawing/2014/main" val="3224331990"/>
                    </a:ext>
                  </a:extLst>
                </a:gridCol>
              </a:tblGrid>
              <a:tr h="6199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#13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64" marR="564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Explore and begin the engagement of hospital accreditation by a nationally accepted/recognized accreditation organization.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64" marR="564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6/30/2021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64" marR="56464" marT="0" marB="0"/>
                </a:tc>
                <a:extLst>
                  <a:ext uri="{0D108BD9-81ED-4DB2-BD59-A6C34878D82A}">
                    <a16:rowId xmlns:a16="http://schemas.microsoft.com/office/drawing/2014/main" val="581392005"/>
                  </a:ext>
                </a:extLst>
              </a:tr>
              <a:tr h="9725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#14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64" marR="564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628650" algn="l"/>
                        </a:tabLst>
                      </a:pPr>
                      <a:r>
                        <a:rPr lang="en-US" sz="1600" b="0" dirty="0">
                          <a:effectLst/>
                        </a:rPr>
                        <a:t>Provide ongoing healthcare training and education programs to Guam to include locally developed and implemented clinical and non-clinical training and education programs; and explore and pursue federal grants and programs for healthcare workforce development and training.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64" marR="564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3/30/2021 &amp; monthly thereafter 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64" marR="56464" marT="0" marB="0"/>
                </a:tc>
                <a:extLst>
                  <a:ext uri="{0D108BD9-81ED-4DB2-BD59-A6C34878D82A}">
                    <a16:rowId xmlns:a16="http://schemas.microsoft.com/office/drawing/2014/main" val="2710205184"/>
                  </a:ext>
                </a:extLst>
              </a:tr>
              <a:tr h="6601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#15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64" marR="564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Recruit and retain additional and critical human resources for the divisions of clinical, fiscal, operations and medical services so as to reduce reliance on high-cost/off-island travel nurse staffing agencies.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64" marR="564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3/30/2021 &amp; monthly thereafter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64" marR="56464" marT="0" marB="0"/>
                </a:tc>
                <a:extLst>
                  <a:ext uri="{0D108BD9-81ED-4DB2-BD59-A6C34878D82A}">
                    <a16:rowId xmlns:a16="http://schemas.microsoft.com/office/drawing/2014/main" val="2715414767"/>
                  </a:ext>
                </a:extLst>
              </a:tr>
              <a:tr h="5835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#16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64" marR="564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14350" algn="l"/>
                        </a:tabLst>
                      </a:pPr>
                      <a:r>
                        <a:rPr lang="en-US" sz="1600" b="0" dirty="0">
                          <a:effectLst/>
                        </a:rPr>
                        <a:t>Inaugurate/Operationalize as a regular practice the Executive Patient Safety Leadership Walk Rounds to all the various patient-care and non-patient-care units.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64" marR="564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1/15/2021 &amp; monthly thereafter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64" marR="56464" marT="0" marB="0"/>
                </a:tc>
                <a:extLst>
                  <a:ext uri="{0D108BD9-81ED-4DB2-BD59-A6C34878D82A}">
                    <a16:rowId xmlns:a16="http://schemas.microsoft.com/office/drawing/2014/main" val="2148863628"/>
                  </a:ext>
                </a:extLst>
              </a:tr>
              <a:tr h="5835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#17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64" marR="564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1600" b="0">
                          <a:effectLst/>
                        </a:rPr>
                        <a:t>Conduct quarterly Directors’ and Employee Town Hall meetings.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 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64" marR="564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3/30/2021 &amp; quarterly thereafter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64" marR="56464" marT="0" marB="0"/>
                </a:tc>
                <a:extLst>
                  <a:ext uri="{0D108BD9-81ED-4DB2-BD59-A6C34878D82A}">
                    <a16:rowId xmlns:a16="http://schemas.microsoft.com/office/drawing/2014/main" val="389194592"/>
                  </a:ext>
                </a:extLst>
              </a:tr>
              <a:tr h="5835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#18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64" marR="564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Continue the collaborative working relationships with the Executive and Legislative leaders to appropriate funding for the Capital Improvement Plans and Critical Facilities/Infrastructure Plans.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64" marR="564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3/30/2021 &amp; monthly thereafter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64" marR="56464" marT="0" marB="0"/>
                </a:tc>
                <a:extLst>
                  <a:ext uri="{0D108BD9-81ED-4DB2-BD59-A6C34878D82A}">
                    <a16:rowId xmlns:a16="http://schemas.microsoft.com/office/drawing/2014/main" val="3844580327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z="1400" b="1" smtClean="0"/>
              <a:t>7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18734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325" y="1467891"/>
            <a:ext cx="8323868" cy="45517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Strategic Plan (CY2021 Objectives)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6011631"/>
              </p:ext>
            </p:extLst>
          </p:nvPr>
        </p:nvGraphicFramePr>
        <p:xfrm>
          <a:off x="488455" y="2045966"/>
          <a:ext cx="11161337" cy="400018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826420">
                  <a:extLst>
                    <a:ext uri="{9D8B030D-6E8A-4147-A177-3AD203B41FA5}">
                      <a16:colId xmlns:a16="http://schemas.microsoft.com/office/drawing/2014/main" val="596921319"/>
                    </a:ext>
                  </a:extLst>
                </a:gridCol>
                <a:gridCol w="8550976">
                  <a:extLst>
                    <a:ext uri="{9D8B030D-6E8A-4147-A177-3AD203B41FA5}">
                      <a16:colId xmlns:a16="http://schemas.microsoft.com/office/drawing/2014/main" val="3725788205"/>
                    </a:ext>
                  </a:extLst>
                </a:gridCol>
                <a:gridCol w="1783941">
                  <a:extLst>
                    <a:ext uri="{9D8B030D-6E8A-4147-A177-3AD203B41FA5}">
                      <a16:colId xmlns:a16="http://schemas.microsoft.com/office/drawing/2014/main" val="3224331990"/>
                    </a:ext>
                  </a:extLst>
                </a:gridCol>
              </a:tblGrid>
              <a:tr h="3847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#19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64" marR="56464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 Communications Center</a:t>
                      </a:r>
                      <a:r>
                        <a:rPr lang="en-US" sz="16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Relocation &amp; Upgrade Project.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64" marR="56464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3/30/2021</a:t>
                      </a:r>
                    </a:p>
                  </a:txBody>
                  <a:tcPr marL="56464" marR="56464" marT="0" marB="0"/>
                </a:tc>
                <a:extLst>
                  <a:ext uri="{0D108BD9-81ED-4DB2-BD59-A6C34878D82A}">
                    <a16:rowId xmlns:a16="http://schemas.microsoft.com/office/drawing/2014/main" val="581392005"/>
                  </a:ext>
                </a:extLst>
              </a:tr>
              <a:tr h="3809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#20</a:t>
                      </a:r>
                    </a:p>
                  </a:txBody>
                  <a:tcPr marL="56464" marR="56464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</a:rPr>
                        <a:t>Complete CARE Unit #2 (ICU Overflow) Electrical Upgrade for enhanced COVID-19 Response/Recovery</a:t>
                      </a:r>
                      <a:r>
                        <a:rPr lang="en-US" sz="1600" b="0" baseline="0" dirty="0">
                          <a:effectLst/>
                        </a:rPr>
                        <a:t>.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64" marR="56464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</a:rPr>
                        <a:t>4/30/2021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64" marR="56464" marT="0" marB="0"/>
                </a:tc>
                <a:extLst>
                  <a:ext uri="{0D108BD9-81ED-4DB2-BD59-A6C34878D82A}">
                    <a16:rowId xmlns:a16="http://schemas.microsoft.com/office/drawing/2014/main" val="1087404604"/>
                  </a:ext>
                </a:extLst>
              </a:tr>
              <a:tr h="3172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#21</a:t>
                      </a:r>
                    </a:p>
                  </a:txBody>
                  <a:tcPr marL="56464" marR="56464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42900" algn="l"/>
                          <a:tab pos="514350" algn="l"/>
                        </a:tabLst>
                        <a:defRPr/>
                      </a:pPr>
                      <a:r>
                        <a:rPr lang="en-US" sz="1600" b="0" dirty="0">
                          <a:effectLst/>
                        </a:rPr>
                        <a:t>Complete Annual Maintenance on GMH Main Electrical Distribution Panel in collaboration with GPA.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64" marR="56464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</a:rPr>
                        <a:t>6/30/2021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64" marR="56464" marT="0" marB="0"/>
                </a:tc>
                <a:extLst>
                  <a:ext uri="{0D108BD9-81ED-4DB2-BD59-A6C34878D82A}">
                    <a16:rowId xmlns:a16="http://schemas.microsoft.com/office/drawing/2014/main" val="3120021555"/>
                  </a:ext>
                </a:extLst>
              </a:tr>
              <a:tr h="3172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#22</a:t>
                      </a:r>
                    </a:p>
                  </a:txBody>
                  <a:tcPr marL="56464" marR="56464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42900" algn="l"/>
                          <a:tab pos="514350" algn="l"/>
                        </a:tabLst>
                        <a:defRPr/>
                      </a:pPr>
                      <a:r>
                        <a:rPr lang="en-US" sz="1600" b="0" dirty="0">
                          <a:effectLst/>
                        </a:rPr>
                        <a:t>Complete GMH Boiler #1 Repair (Replace</a:t>
                      </a:r>
                      <a:r>
                        <a:rPr lang="en-US" sz="1600" b="0" baseline="0" dirty="0">
                          <a:effectLst/>
                        </a:rPr>
                        <a:t> Boiler Tubes)</a:t>
                      </a:r>
                      <a:r>
                        <a:rPr lang="en-US" sz="1600" b="0" dirty="0">
                          <a:effectLst/>
                        </a:rPr>
                        <a:t>.  </a:t>
                      </a:r>
                      <a:r>
                        <a:rPr lang="en-US" sz="1600" b="0" u="sng" dirty="0">
                          <a:effectLst/>
                        </a:rPr>
                        <a:t>Note</a:t>
                      </a:r>
                      <a:r>
                        <a:rPr lang="en-US" sz="1600" b="0" dirty="0">
                          <a:effectLst/>
                        </a:rPr>
                        <a:t>:  Boiler #2 Repair completed 5/04/2020.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64" marR="56464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</a:rPr>
                        <a:t>10/31/2021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64" marR="56464" marT="0" marB="0"/>
                </a:tc>
                <a:extLst>
                  <a:ext uri="{0D108BD9-81ED-4DB2-BD59-A6C34878D82A}">
                    <a16:rowId xmlns:a16="http://schemas.microsoft.com/office/drawing/2014/main" val="2521153192"/>
                  </a:ext>
                </a:extLst>
              </a:tr>
              <a:tr h="21488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#23</a:t>
                      </a:r>
                    </a:p>
                  </a:txBody>
                  <a:tcPr marL="56464" marR="564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14350" algn="l"/>
                        </a:tabLst>
                      </a:pPr>
                      <a:r>
                        <a:rPr lang="en-US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 following Medical Equipment purchases: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342900" algn="l"/>
                          <a:tab pos="514350" algn="l"/>
                        </a:tabLst>
                      </a:pPr>
                      <a:r>
                        <a:rPr lang="en-US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 Ward Beds (</a:t>
                      </a:r>
                      <a:r>
                        <a:rPr lang="en-US" sz="16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Qty</a:t>
                      </a:r>
                      <a:r>
                        <a:rPr lang="en-US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20)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342900" algn="l"/>
                          <a:tab pos="514350" algn="l"/>
                        </a:tabLst>
                      </a:pPr>
                      <a:r>
                        <a:rPr lang="en-US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Innovator Health Telemedicine Rounding</a:t>
                      </a:r>
                      <a:r>
                        <a:rPr lang="en-US" sz="16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System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342900" algn="l"/>
                          <a:tab pos="514350" algn="l"/>
                        </a:tabLst>
                      </a:pPr>
                      <a:r>
                        <a:rPr lang="en-US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Medical/Surgical Beds (</a:t>
                      </a:r>
                      <a:r>
                        <a:rPr lang="en-US" sz="16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Qty</a:t>
                      </a:r>
                      <a:r>
                        <a:rPr lang="en-US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40)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342900" algn="l"/>
                          <a:tab pos="514350" algn="l"/>
                        </a:tabLst>
                      </a:pPr>
                      <a:r>
                        <a:rPr lang="en-US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ICU Bariatric Beds (ty 2)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342900" algn="l"/>
                          <a:tab pos="514350" algn="l"/>
                        </a:tabLst>
                      </a:pPr>
                      <a:r>
                        <a:rPr lang="en-US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REDI Kits for Centralized Patient Monitoring</a:t>
                      </a:r>
                      <a:r>
                        <a:rPr lang="en-US" sz="16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b="0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Qty</a:t>
                      </a:r>
                      <a:r>
                        <a:rPr lang="en-US" sz="16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6; 20 Monitors/Kit)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342900" algn="l"/>
                          <a:tab pos="514350" algn="l"/>
                        </a:tabLst>
                      </a:pPr>
                      <a:r>
                        <a:rPr lang="en-US" sz="16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Multipurpose IR/Cardio C-Arm &amp; Renovation (</a:t>
                      </a:r>
                      <a:r>
                        <a:rPr lang="en-US" sz="1600" b="0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Qty</a:t>
                      </a:r>
                      <a:r>
                        <a:rPr lang="en-US" sz="16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1)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342900" algn="l"/>
                          <a:tab pos="514350" algn="l"/>
                        </a:tabLst>
                      </a:pPr>
                      <a:r>
                        <a:rPr lang="en-US" sz="16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Multipurpose OR C-Arm (</a:t>
                      </a:r>
                      <a:r>
                        <a:rPr lang="en-US" sz="1600" b="0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Qty</a:t>
                      </a:r>
                      <a:r>
                        <a:rPr lang="en-US" sz="16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1)</a:t>
                      </a:r>
                    </a:p>
                  </a:txBody>
                  <a:tcPr marL="56464" marR="564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1/15/2021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2/05/2021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2/10/2021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3/17/2021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4/30/2021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9/30/2021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9/30/2021</a:t>
                      </a:r>
                    </a:p>
                  </a:txBody>
                  <a:tcPr marL="56464" marR="56464" marT="0" marB="0"/>
                </a:tc>
                <a:extLst>
                  <a:ext uri="{0D108BD9-81ED-4DB2-BD59-A6C34878D82A}">
                    <a16:rowId xmlns:a16="http://schemas.microsoft.com/office/drawing/2014/main" val="4010263084"/>
                  </a:ext>
                </a:extLst>
              </a:tr>
              <a:tr h="4509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#24</a:t>
                      </a:r>
                    </a:p>
                  </a:txBody>
                  <a:tcPr marL="56464" marR="56464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42900" algn="l"/>
                          <a:tab pos="514350" algn="l"/>
                        </a:tabLst>
                        <a:defRPr/>
                      </a:pPr>
                      <a:r>
                        <a:rPr lang="en-US" sz="1600" b="0" dirty="0">
                          <a:effectLst/>
                        </a:rPr>
                        <a:t>Complete install/commissioning of 2</a:t>
                      </a:r>
                      <a:r>
                        <a:rPr lang="en-US" sz="1600" b="0" baseline="30000" dirty="0">
                          <a:effectLst/>
                        </a:rPr>
                        <a:t>nd</a:t>
                      </a:r>
                      <a:r>
                        <a:rPr lang="en-US" sz="1600" b="0" dirty="0">
                          <a:effectLst/>
                        </a:rPr>
                        <a:t> &amp;</a:t>
                      </a:r>
                      <a:r>
                        <a:rPr lang="en-US" sz="1600" b="0" baseline="0" dirty="0">
                          <a:effectLst/>
                        </a:rPr>
                        <a:t> 3</a:t>
                      </a:r>
                      <a:r>
                        <a:rPr lang="en-US" sz="1600" b="0" baseline="30000" dirty="0">
                          <a:effectLst/>
                        </a:rPr>
                        <a:t>rd</a:t>
                      </a:r>
                      <a:r>
                        <a:rPr lang="en-US" sz="1600" b="0" baseline="0" dirty="0">
                          <a:effectLst/>
                        </a:rPr>
                        <a:t> Sets of Air Handling Units (AHUs) at GMH (</a:t>
                      </a:r>
                      <a:r>
                        <a:rPr lang="en-US" sz="1600" b="0" baseline="0" dirty="0" err="1">
                          <a:effectLst/>
                        </a:rPr>
                        <a:t>Qty</a:t>
                      </a:r>
                      <a:r>
                        <a:rPr lang="en-US" sz="1600" b="0" baseline="0" dirty="0">
                          <a:effectLst/>
                        </a:rPr>
                        <a:t> 7 / Batch).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64" marR="564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3/30/2022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64" marR="56464" marT="0" marB="0"/>
                </a:tc>
                <a:extLst>
                  <a:ext uri="{0D108BD9-81ED-4DB2-BD59-A6C34878D82A}">
                    <a16:rowId xmlns:a16="http://schemas.microsoft.com/office/drawing/2014/main" val="150526941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z="1400" b="1" smtClean="0"/>
              <a:t>8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971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761" y="1480433"/>
            <a:ext cx="11240678" cy="535744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Strategic Plan (CY2021/2022 Projected Milestones)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761" y="2250830"/>
            <a:ext cx="10836726" cy="4417255"/>
          </a:xfrm>
        </p:spPr>
        <p:txBody>
          <a:bodyPr>
            <a:normAutofit fontScale="3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8600" dirty="0"/>
              <a:t>By the end of December 2021, 97% of hospital staff will complete the COVID-19 vaccination series.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8600" dirty="0"/>
              <a:t>We will achieve a reduction of the RN “vacancy rate” to 5% thereby increasing our bed capacity throughout all the inpatient care units by December CY2021.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8600" dirty="0"/>
              <a:t>By the end of CY2021, we will achieve a cumulative collection rate of 60% from payers.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8600" dirty="0"/>
              <a:t>By Q2 CY2022, GMHA will launch the new and more effective/efficient Electronic Health Record (EHR)/Electronic Medical Record (EMR) system with a high-interoperability capability throughout the hospital’s clinical and non-clinical services.</a:t>
            </a:r>
          </a:p>
          <a:p>
            <a:pPr marL="514350" indent="-514350">
              <a:buFont typeface="+mj-lt"/>
              <a:buAutoNum type="arabicPeriod"/>
            </a:pPr>
            <a:endParaRPr lang="en-US" sz="7000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z="1400" b="1" smtClean="0"/>
              <a:t>9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32616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ployee orientation presentation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ln>
          <a:solidFill>
            <a:schemeClr val="accent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Employee orientation presentation.potx" id="{491EEBB4-C6D7-44F0-B46D-F66FCB26A43F}" vid="{9EC79041-D990-4C58-BA79-875FFA2E4A37}"/>
    </a:ext>
  </a:extLst>
</a:theme>
</file>

<file path=ppt/theme/theme2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Employee orientation presentation</Template>
  <TotalTime>2328</TotalTime>
  <Words>2639</Words>
  <Application>Microsoft Office PowerPoint</Application>
  <PresentationFormat>Widescreen</PresentationFormat>
  <Paragraphs>560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</vt:lpstr>
      <vt:lpstr>Inconsolata</vt:lpstr>
      <vt:lpstr>Times New Roman</vt:lpstr>
      <vt:lpstr>Wingdings</vt:lpstr>
      <vt:lpstr>Employee orientation presentation</vt:lpstr>
      <vt:lpstr>Hafa Adai!</vt:lpstr>
      <vt:lpstr>Agenda/Topics To Be Covered</vt:lpstr>
      <vt:lpstr>PowerPoint Presentation</vt:lpstr>
      <vt:lpstr>Strategic Plan (2018-2022)</vt:lpstr>
      <vt:lpstr>Strategic Plan (CY2021 Objectives)</vt:lpstr>
      <vt:lpstr>Strategic Plan (CY2021 Objectives)</vt:lpstr>
      <vt:lpstr>Strategic Plan (CY2021 Objectives)</vt:lpstr>
      <vt:lpstr>Strategic Plan (CY2021 Objectives)</vt:lpstr>
      <vt:lpstr>Strategic Plan (CY2021/2022 Projected Milestones)</vt:lpstr>
      <vt:lpstr>GMHA COVID-19 Update</vt:lpstr>
      <vt:lpstr>GMHA COVID-19 Update</vt:lpstr>
      <vt:lpstr>Total Pts Received MAB Medication </vt:lpstr>
      <vt:lpstr>Current Financial Posture</vt:lpstr>
      <vt:lpstr>Current Financial Posture</vt:lpstr>
      <vt:lpstr>Achieving Financial Stability</vt:lpstr>
      <vt:lpstr>GMHA Staffing Update</vt:lpstr>
      <vt:lpstr>Centers for Medicare and Medicaid Services (CMS) &amp; Center for Improvement in Healthcare Quality (CIHQ)</vt:lpstr>
      <vt:lpstr>EHR Implementation Update – 72% Complete</vt:lpstr>
      <vt:lpstr>Capital Infrastructure Update (aligned/guided by ACOE Assessment)</vt:lpstr>
      <vt:lpstr>Capital Infrastructure Update (aligned/guided by ACOE Assessment)</vt:lpstr>
      <vt:lpstr>PowerPoint Presentation</vt:lpstr>
      <vt:lpstr>Planning &amp; Development 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Theo-Admin</dc:creator>
  <cp:lastModifiedBy>Will Kando</cp:lastModifiedBy>
  <cp:revision>208</cp:revision>
  <cp:lastPrinted>2021-09-20T05:29:37Z</cp:lastPrinted>
  <dcterms:created xsi:type="dcterms:W3CDTF">2019-05-27T00:53:50Z</dcterms:created>
  <dcterms:modified xsi:type="dcterms:W3CDTF">2021-09-20T23:28:43Z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74063500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